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02" r:id="rId1"/>
  </p:sldMasterIdLst>
  <p:notesMasterIdLst>
    <p:notesMasterId r:id="rId37"/>
  </p:notesMasterIdLst>
  <p:sldIdLst>
    <p:sldId id="256" r:id="rId2"/>
    <p:sldId id="257" r:id="rId3"/>
    <p:sldId id="261" r:id="rId4"/>
    <p:sldId id="262" r:id="rId5"/>
    <p:sldId id="263" r:id="rId6"/>
    <p:sldId id="264" r:id="rId7"/>
    <p:sldId id="260" r:id="rId8"/>
    <p:sldId id="258" r:id="rId9"/>
    <p:sldId id="265" r:id="rId10"/>
    <p:sldId id="259" r:id="rId11"/>
    <p:sldId id="266" r:id="rId12"/>
    <p:sldId id="267" r:id="rId13"/>
    <p:sldId id="287" r:id="rId14"/>
    <p:sldId id="268" r:id="rId15"/>
    <p:sldId id="270" r:id="rId16"/>
    <p:sldId id="271" r:id="rId17"/>
    <p:sldId id="273" r:id="rId18"/>
    <p:sldId id="275" r:id="rId19"/>
    <p:sldId id="276" r:id="rId20"/>
    <p:sldId id="277" r:id="rId21"/>
    <p:sldId id="280" r:id="rId22"/>
    <p:sldId id="279" r:id="rId23"/>
    <p:sldId id="284" r:id="rId24"/>
    <p:sldId id="283" r:id="rId25"/>
    <p:sldId id="282" r:id="rId26"/>
    <p:sldId id="286" r:id="rId27"/>
    <p:sldId id="269" r:id="rId28"/>
    <p:sldId id="288" r:id="rId29"/>
    <p:sldId id="293" r:id="rId30"/>
    <p:sldId id="289" r:id="rId31"/>
    <p:sldId id="294" r:id="rId32"/>
    <p:sldId id="295" r:id="rId33"/>
    <p:sldId id="290" r:id="rId34"/>
    <p:sldId id="291" r:id="rId35"/>
    <p:sldId id="292" r:id="rId3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eorgios Bakas" initials="GB" lastIdx="1" clrIdx="0">
    <p:extLst>
      <p:ext uri="{19B8F6BF-5375-455C-9EA6-DF929625EA0E}">
        <p15:presenceInfo xmlns:p15="http://schemas.microsoft.com/office/powerpoint/2012/main" userId="S::georgios.bakas@cern.ch::3f31bbad-1856-4ba9-9b98-b57e3c3daa8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6" autoAdjust="0"/>
    <p:restoredTop sz="94660"/>
  </p:normalViewPr>
  <p:slideViewPr>
    <p:cSldViewPr snapToGrid="0">
      <p:cViewPr varScale="1">
        <p:scale>
          <a:sx n="131" d="100"/>
          <a:sy n="131" d="100"/>
        </p:scale>
        <p:origin x="204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582B40-F8DE-429E-9C0F-40254B6AEA87}" type="datetimeFigureOut">
              <a:rPr lang="en-GB" smtClean="0"/>
              <a:t>15/04/2019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BC1BF4-5583-4609-8D6E-5C7EF4EA26C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64246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‹#›</a:t>
            </a:fld>
            <a:endParaRPr lang="en-GB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44828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40241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4779"/>
            <a:ext cx="1971675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4779"/>
            <a:ext cx="5800725" cy="5757420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3836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82516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‹#›</a:t>
            </a:fld>
            <a:endParaRPr lang="en-GB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28311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4"/>
            <a:ext cx="370332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6"/>
            <a:ext cx="3703320" cy="402335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95588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4"/>
            <a:ext cx="3703320" cy="32867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2867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25207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32062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GB"/>
              <a:t>G. Bakas (NTUA)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26444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0237" y="731520"/>
            <a:ext cx="5009393" cy="5257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GB"/>
              <a:t>20/04/2019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GB"/>
              <a:t>G. Bakas (NTUA)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10468E5-FF37-49AD-AE67-CF32BEBE6D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44767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9520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59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65211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914400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5"/>
            <a:ext cx="9144001" cy="65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r>
              <a:rPr lang="en-GB"/>
              <a:t>20/04/2019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en-GB"/>
              <a:t>G. Bakas (NTUA)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10468E5-FF37-49AD-AE67-CF32BEBE6D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32365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</p:sldLayoutIdLst>
  <p:hf hd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1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22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2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3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3.jpeg"/><Relationship Id="rId7" Type="http://schemas.openxmlformats.org/officeDocument/2006/relationships/image" Target="../media/image6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Relationship Id="rId9" Type="http://schemas.openxmlformats.org/officeDocument/2006/relationships/image" Target="../media/image6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3.jpeg"/><Relationship Id="rId7" Type="http://schemas.openxmlformats.org/officeDocument/2006/relationships/image" Target="../media/image69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Relationship Id="rId9" Type="http://schemas.openxmlformats.org/officeDocument/2006/relationships/image" Target="../media/image71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3.jpeg"/><Relationship Id="rId7" Type="http://schemas.openxmlformats.org/officeDocument/2006/relationships/image" Target="../media/image7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Relationship Id="rId9" Type="http://schemas.openxmlformats.org/officeDocument/2006/relationships/image" Target="../media/image77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3.jpeg"/><Relationship Id="rId7" Type="http://schemas.openxmlformats.org/officeDocument/2006/relationships/image" Target="../media/image8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Relationship Id="rId9" Type="http://schemas.openxmlformats.org/officeDocument/2006/relationships/image" Target="../media/image8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0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1523390"/>
          </a:xfrm>
        </p:spPr>
        <p:txBody>
          <a:bodyPr>
            <a:noAutofit/>
          </a:bodyPr>
          <a:lstStyle/>
          <a:p>
            <a:pPr algn="ctr"/>
            <a:r>
              <a:rPr lang="en-GB" sz="2500" dirty="0">
                <a:latin typeface="+mn-lt"/>
              </a:rPr>
              <a:t>Measurement of the top-anti-top differential production cross section in the all-hadronic ﬁnal state using the 2016 proton-proton collision data at </a:t>
            </a:r>
            <a:r>
              <a:rPr lang="en-GB" sz="2500" dirty="0" err="1">
                <a:latin typeface="+mn-lt"/>
              </a:rPr>
              <a:t>sqrt</a:t>
            </a:r>
            <a:r>
              <a:rPr lang="en-GB" sz="2500" dirty="0">
                <a:latin typeface="+mn-lt"/>
              </a:rPr>
              <a:t>(s) = 13 </a:t>
            </a:r>
            <a:r>
              <a:rPr lang="en-GB" sz="2500" dirty="0" err="1">
                <a:latin typeface="+mn-lt"/>
              </a:rPr>
              <a:t>TeV</a:t>
            </a:r>
            <a:endParaRPr lang="en-GB" sz="2500" dirty="0">
              <a:latin typeface="+mn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43661" y="4681728"/>
            <a:ext cx="73590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K. </a:t>
            </a:r>
            <a:r>
              <a:rPr lang="en-US" dirty="0" err="1">
                <a:latin typeface="+mj-lt"/>
              </a:rPr>
              <a:t>Kousouris</a:t>
            </a:r>
            <a:r>
              <a:rPr lang="en-US" dirty="0">
                <a:latin typeface="+mj-lt"/>
              </a:rPr>
              <a:t>, G. </a:t>
            </a:r>
            <a:r>
              <a:rPr lang="en-US" dirty="0" err="1">
                <a:latin typeface="+mj-lt"/>
              </a:rPr>
              <a:t>Tsipolitis</a:t>
            </a:r>
            <a:r>
              <a:rPr lang="en-US" dirty="0">
                <a:latin typeface="+mj-lt"/>
              </a:rPr>
              <a:t>, </a:t>
            </a:r>
            <a:r>
              <a:rPr lang="en-US" u="sng" dirty="0">
                <a:latin typeface="+mj-lt"/>
              </a:rPr>
              <a:t>G. Bakas (NTUA)</a:t>
            </a:r>
            <a:r>
              <a:rPr lang="en-US" dirty="0">
                <a:latin typeface="+mj-lt"/>
              </a:rPr>
              <a:t>, </a:t>
            </a:r>
            <a:r>
              <a:rPr lang="en-US" dirty="0" err="1">
                <a:latin typeface="+mj-lt"/>
              </a:rPr>
              <a:t>G.Paspalaki</a:t>
            </a:r>
            <a:r>
              <a:rPr lang="en-US" dirty="0">
                <a:latin typeface="+mj-lt"/>
              </a:rPr>
              <a:t> (NCSR </a:t>
            </a:r>
            <a:r>
              <a:rPr lang="en-US" dirty="0" err="1">
                <a:latin typeface="+mj-lt"/>
              </a:rPr>
              <a:t>Demokritos</a:t>
            </a:r>
            <a:r>
              <a:rPr lang="en-US" dirty="0">
                <a:latin typeface="+mj-lt"/>
              </a:rPr>
              <a:t>),</a:t>
            </a:r>
          </a:p>
          <a:p>
            <a:pPr algn="ctr"/>
            <a:r>
              <a:rPr lang="en-US" dirty="0">
                <a:latin typeface="+mj-lt"/>
              </a:rPr>
              <a:t>A. Castro, F. Celli (INFN Bologna), P. Kumar Mal (NISER)</a:t>
            </a:r>
            <a:endParaRPr lang="en-GB" dirty="0">
              <a:latin typeface="+mj-lt"/>
            </a:endParaRPr>
          </a:p>
        </p:txBody>
      </p:sp>
      <p:pic>
        <p:nvPicPr>
          <p:cNvPr id="8" name="Content Placeholder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8394" y="52420"/>
            <a:ext cx="893648" cy="89364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89" y="30474"/>
            <a:ext cx="898555" cy="89855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509114" y="2757830"/>
            <a:ext cx="39940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National Technical University of Athens</a:t>
            </a:r>
          </a:p>
          <a:p>
            <a:pPr algn="ctr"/>
            <a:endParaRPr lang="en-US" dirty="0">
              <a:latin typeface="+mj-lt"/>
            </a:endParaRPr>
          </a:p>
          <a:p>
            <a:pPr algn="ctr"/>
            <a:r>
              <a:rPr lang="en-US" dirty="0">
                <a:latin typeface="+mj-lt"/>
              </a:rPr>
              <a:t>Conference on Recent Developments in High Energy Physics and Cosmology</a:t>
            </a:r>
            <a:endParaRPr lang="en-GB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290807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381" y="142840"/>
            <a:ext cx="7543800" cy="422969"/>
          </a:xfrm>
        </p:spPr>
        <p:txBody>
          <a:bodyPr>
            <a:normAutofit/>
          </a:bodyPr>
          <a:lstStyle/>
          <a:p>
            <a:pPr algn="ctr"/>
            <a:r>
              <a:rPr lang="en-US" sz="2500" dirty="0"/>
              <a:t>Multivariate Discriminant Analysis (training)</a:t>
            </a:r>
            <a:endParaRPr lang="en-GB" sz="25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972" y="30475"/>
            <a:ext cx="647700" cy="647700"/>
          </a:xfrm>
        </p:spPr>
      </p:pic>
      <p:cxnSp>
        <p:nvCxnSpPr>
          <p:cNvPr id="5" name="Straight Connector 4"/>
          <p:cNvCxnSpPr/>
          <p:nvPr/>
        </p:nvCxnSpPr>
        <p:spPr>
          <a:xfrm>
            <a:off x="0" y="716886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752243"/>
            <a:ext cx="91440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0" y="30475"/>
            <a:ext cx="647700" cy="647700"/>
          </a:xfrm>
          <a:prstGeom prst="rect">
            <a:avLst/>
          </a:prstGeom>
        </p:spPr>
      </p:pic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10</a:t>
            </a:fld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574" y="867964"/>
            <a:ext cx="3667125" cy="243119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0055" y="3414875"/>
            <a:ext cx="3667126" cy="285847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9574" y="3414875"/>
            <a:ext cx="3731543" cy="275234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70055" y="867964"/>
            <a:ext cx="3638692" cy="2480841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</p:spTree>
    <p:extLst>
      <p:ext uri="{BB962C8B-B14F-4D97-AF65-F5344CB8AC3E}">
        <p14:creationId xmlns:p14="http://schemas.microsoft.com/office/powerpoint/2010/main" val="32007130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381" y="142840"/>
            <a:ext cx="7543800" cy="422969"/>
          </a:xfrm>
        </p:spPr>
        <p:txBody>
          <a:bodyPr>
            <a:normAutofit/>
          </a:bodyPr>
          <a:lstStyle/>
          <a:p>
            <a:pPr algn="ctr"/>
            <a:r>
              <a:rPr lang="en-US" sz="2500" dirty="0"/>
              <a:t>Selection</a:t>
            </a:r>
            <a:endParaRPr lang="en-GB" sz="25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972" y="30475"/>
            <a:ext cx="647700" cy="647700"/>
          </a:xfrm>
        </p:spPr>
      </p:pic>
      <p:cxnSp>
        <p:nvCxnSpPr>
          <p:cNvPr id="5" name="Straight Connector 4"/>
          <p:cNvCxnSpPr/>
          <p:nvPr/>
        </p:nvCxnSpPr>
        <p:spPr>
          <a:xfrm>
            <a:off x="0" y="716886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752243"/>
            <a:ext cx="91440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0" y="30475"/>
            <a:ext cx="647700" cy="647700"/>
          </a:xfrm>
          <a:prstGeom prst="rect">
            <a:avLst/>
          </a:prstGeom>
        </p:spPr>
      </p:pic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11</a:t>
            </a:fld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DE1593-41CF-BC43-A73C-9237089A7E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393" y="1184038"/>
            <a:ext cx="2868618" cy="146594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06C36F3-F349-BF44-A57C-45EE3884E710}"/>
              </a:ext>
            </a:extLst>
          </p:cNvPr>
          <p:cNvSpPr txBox="1"/>
          <p:nvPr/>
        </p:nvSpPr>
        <p:spPr>
          <a:xfrm>
            <a:off x="1013861" y="814706"/>
            <a:ext cx="1918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Baseline Selection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5C983C-DA77-6646-835A-C2BDC4D9A958}"/>
              </a:ext>
            </a:extLst>
          </p:cNvPr>
          <p:cNvSpPr txBox="1"/>
          <p:nvPr/>
        </p:nvSpPr>
        <p:spPr>
          <a:xfrm>
            <a:off x="652965" y="3116672"/>
            <a:ext cx="2631473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Selected jets: AK8 PF+CHS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7A58FE9-CD79-E24A-A1EC-6C352F9DAD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95335" y="815384"/>
            <a:ext cx="4772813" cy="306604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2C8BD66-C3DB-4E46-B0E0-4D37CCFCDF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738" y="4877586"/>
            <a:ext cx="6599019" cy="118916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5E2D516-7843-EA4A-8BA1-EA9ED6E7F2A6}"/>
              </a:ext>
            </a:extLst>
          </p:cNvPr>
          <p:cNvSpPr txBox="1"/>
          <p:nvPr/>
        </p:nvSpPr>
        <p:spPr>
          <a:xfrm>
            <a:off x="89215" y="5118411"/>
            <a:ext cx="6512312" cy="230832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endParaRPr lang="en-US" sz="900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3587CBC-07A2-0E42-AD20-442F345ACF66}"/>
              </a:ext>
            </a:extLst>
          </p:cNvPr>
          <p:cNvCxnSpPr>
            <a:cxnSpLocks/>
          </p:cNvCxnSpPr>
          <p:nvPr/>
        </p:nvCxnSpPr>
        <p:spPr>
          <a:xfrm flipH="1">
            <a:off x="4813402" y="4378124"/>
            <a:ext cx="212140" cy="740287"/>
          </a:xfrm>
          <a:prstGeom prst="straightConnector1">
            <a:avLst/>
          </a:prstGeom>
          <a:ln w="539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E09EFD9-FA15-EF46-A0E2-88C3986A6533}"/>
              </a:ext>
            </a:extLst>
          </p:cNvPr>
          <p:cNvSpPr txBox="1"/>
          <p:nvPr/>
        </p:nvSpPr>
        <p:spPr>
          <a:xfrm>
            <a:off x="63738" y="4436087"/>
            <a:ext cx="39085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Table: Selection requirements per analysis region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BCDB85E-4687-094F-80F7-A4D5292B49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90494" y="4589976"/>
            <a:ext cx="1720655" cy="167464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5F46116-49E5-104E-BE31-DC73040FAE9A}"/>
              </a:ext>
            </a:extLst>
          </p:cNvPr>
          <p:cNvSpPr txBox="1"/>
          <p:nvPr/>
        </p:nvSpPr>
        <p:spPr>
          <a:xfrm>
            <a:off x="3564790" y="3793349"/>
            <a:ext cx="3668738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2"/>
                </a:solidFill>
              </a:rPr>
              <a:t>From signal selection almost 95% of the decays are hadronic</a:t>
            </a:r>
          </a:p>
        </p:txBody>
      </p:sp>
      <p:sp>
        <p:nvSpPr>
          <p:cNvPr id="16" name="Date Placeholder 1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</p:spTree>
    <p:extLst>
      <p:ext uri="{BB962C8B-B14F-4D97-AF65-F5344CB8AC3E}">
        <p14:creationId xmlns:p14="http://schemas.microsoft.com/office/powerpoint/2010/main" val="6040193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381" y="142840"/>
            <a:ext cx="7543800" cy="422969"/>
          </a:xfrm>
        </p:spPr>
        <p:txBody>
          <a:bodyPr>
            <a:normAutofit/>
          </a:bodyPr>
          <a:lstStyle/>
          <a:p>
            <a:pPr algn="ctr"/>
            <a:r>
              <a:rPr lang="en-US" sz="2500" dirty="0"/>
              <a:t>Analysis Regions</a:t>
            </a:r>
            <a:endParaRPr lang="en-GB" sz="25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972" y="30475"/>
            <a:ext cx="647700" cy="647700"/>
          </a:xfrm>
        </p:spPr>
      </p:pic>
      <p:cxnSp>
        <p:nvCxnSpPr>
          <p:cNvPr id="5" name="Straight Connector 4"/>
          <p:cNvCxnSpPr/>
          <p:nvPr/>
        </p:nvCxnSpPr>
        <p:spPr>
          <a:xfrm>
            <a:off x="0" y="716886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752243"/>
            <a:ext cx="91440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0" y="30475"/>
            <a:ext cx="647700" cy="647700"/>
          </a:xfrm>
          <a:prstGeom prst="rect">
            <a:avLst/>
          </a:prstGeom>
        </p:spPr>
      </p:pic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12</a:t>
            </a:fld>
            <a:endParaRPr lang="en-GB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48B2949-EBBE-A546-9A1E-22200C04B6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75" y="3484235"/>
            <a:ext cx="4522425" cy="284486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FA418AC-25F2-0F43-AE53-832F07BAC5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6254" y="892109"/>
            <a:ext cx="3700927" cy="258423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C008786-C9A4-6C44-AA77-10CF8C0BD9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4038" y="3616206"/>
            <a:ext cx="3864934" cy="268587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272FA1C-1451-8F4D-8E98-F9FB6CD4FA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5965" y="795589"/>
            <a:ext cx="3700927" cy="2643242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48D9759-612B-4C4C-82C4-B031D62897DC}"/>
              </a:ext>
            </a:extLst>
          </p:cNvPr>
          <p:cNvCxnSpPr>
            <a:cxnSpLocks/>
          </p:cNvCxnSpPr>
          <p:nvPr/>
        </p:nvCxnSpPr>
        <p:spPr>
          <a:xfrm flipH="1">
            <a:off x="1706136" y="3171255"/>
            <a:ext cx="390293" cy="574499"/>
          </a:xfrm>
          <a:prstGeom prst="straightConnector1">
            <a:avLst/>
          </a:prstGeom>
          <a:ln w="889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D522CB0-0D06-0449-9067-64C5FBEDD140}"/>
              </a:ext>
            </a:extLst>
          </p:cNvPr>
          <p:cNvCxnSpPr>
            <a:cxnSpLocks/>
          </p:cNvCxnSpPr>
          <p:nvPr/>
        </p:nvCxnSpPr>
        <p:spPr>
          <a:xfrm flipH="1">
            <a:off x="2459749" y="3079761"/>
            <a:ext cx="2515579" cy="757485"/>
          </a:xfrm>
          <a:prstGeom prst="straightConnector1">
            <a:avLst/>
          </a:prstGeom>
          <a:ln w="889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79143DA-3048-4948-B8EE-9872A97B0F70}"/>
              </a:ext>
            </a:extLst>
          </p:cNvPr>
          <p:cNvCxnSpPr>
            <a:cxnSpLocks/>
          </p:cNvCxnSpPr>
          <p:nvPr/>
        </p:nvCxnSpPr>
        <p:spPr>
          <a:xfrm flipH="1">
            <a:off x="1706135" y="5634841"/>
            <a:ext cx="3269193" cy="0"/>
          </a:xfrm>
          <a:prstGeom prst="straightConnector1">
            <a:avLst/>
          </a:prstGeom>
          <a:ln w="889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</p:spTree>
    <p:extLst>
      <p:ext uri="{BB962C8B-B14F-4D97-AF65-F5344CB8AC3E}">
        <p14:creationId xmlns:p14="http://schemas.microsoft.com/office/powerpoint/2010/main" val="41193378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381" y="142840"/>
            <a:ext cx="7543800" cy="422969"/>
          </a:xfrm>
        </p:spPr>
        <p:txBody>
          <a:bodyPr>
            <a:normAutofit/>
          </a:bodyPr>
          <a:lstStyle/>
          <a:p>
            <a:pPr algn="ctr"/>
            <a:r>
              <a:rPr lang="en-US" sz="2500" dirty="0"/>
              <a:t>Data vs MC: Top jet Kinematics</a:t>
            </a:r>
            <a:endParaRPr lang="en-GB" sz="25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972" y="30475"/>
            <a:ext cx="647700" cy="647700"/>
          </a:xfrm>
        </p:spPr>
      </p:pic>
      <p:cxnSp>
        <p:nvCxnSpPr>
          <p:cNvPr id="5" name="Straight Connector 4"/>
          <p:cNvCxnSpPr/>
          <p:nvPr/>
        </p:nvCxnSpPr>
        <p:spPr>
          <a:xfrm>
            <a:off x="0" y="716886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752243"/>
            <a:ext cx="91440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0" y="30475"/>
            <a:ext cx="647700" cy="647700"/>
          </a:xfrm>
          <a:prstGeom prst="rect">
            <a:avLst/>
          </a:prstGeom>
        </p:spPr>
      </p:pic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13</a:t>
            </a:fld>
            <a:endParaRPr lang="en-GB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903" y="1645071"/>
            <a:ext cx="4057650" cy="354901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4598" y="1645072"/>
            <a:ext cx="4046220" cy="3549015"/>
          </a:xfrm>
          <a:prstGeom prst="rect">
            <a:avLst/>
          </a:prstGeom>
        </p:spPr>
      </p:pic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</p:spTree>
    <p:extLst>
      <p:ext uri="{BB962C8B-B14F-4D97-AF65-F5344CB8AC3E}">
        <p14:creationId xmlns:p14="http://schemas.microsoft.com/office/powerpoint/2010/main" val="30642179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381" y="142840"/>
            <a:ext cx="7543800" cy="422969"/>
          </a:xfrm>
        </p:spPr>
        <p:txBody>
          <a:bodyPr>
            <a:normAutofit/>
          </a:bodyPr>
          <a:lstStyle/>
          <a:p>
            <a:pPr algn="ctr"/>
            <a:r>
              <a:rPr lang="en-GB" sz="2500" dirty="0"/>
              <a:t>Data vs MC: Substructure Properties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972" y="30475"/>
            <a:ext cx="647700" cy="647700"/>
          </a:xfrm>
        </p:spPr>
      </p:pic>
      <p:cxnSp>
        <p:nvCxnSpPr>
          <p:cNvPr id="5" name="Straight Connector 4"/>
          <p:cNvCxnSpPr/>
          <p:nvPr/>
        </p:nvCxnSpPr>
        <p:spPr>
          <a:xfrm>
            <a:off x="0" y="716886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752243"/>
            <a:ext cx="91440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0" y="30475"/>
            <a:ext cx="647700" cy="647700"/>
          </a:xfrm>
          <a:prstGeom prst="rect">
            <a:avLst/>
          </a:prstGeom>
        </p:spPr>
      </p:pic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14</a:t>
            </a:fld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A9D713-8DF3-634E-BC0E-4A250456AB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0000" y="787601"/>
            <a:ext cx="3617103" cy="269009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FFE9C1-CA51-2C4C-B42C-35E640A624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8178" y="3513051"/>
            <a:ext cx="3617103" cy="27407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62DFFD9-65FC-DD4A-86FB-57FBCCB8FE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65281" y="3477693"/>
            <a:ext cx="3617101" cy="2795655"/>
          </a:xfrm>
          <a:prstGeom prst="rect">
            <a:avLst/>
          </a:prstGeom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</p:spTree>
    <p:extLst>
      <p:ext uri="{BB962C8B-B14F-4D97-AF65-F5344CB8AC3E}">
        <p14:creationId xmlns:p14="http://schemas.microsoft.com/office/powerpoint/2010/main" val="16752961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381" y="142840"/>
            <a:ext cx="7543800" cy="422969"/>
          </a:xfrm>
        </p:spPr>
        <p:txBody>
          <a:bodyPr>
            <a:normAutofit/>
          </a:bodyPr>
          <a:lstStyle/>
          <a:p>
            <a:pPr algn="ctr"/>
            <a:r>
              <a:rPr lang="en-US" sz="2500" dirty="0"/>
              <a:t>Signal Extraction</a:t>
            </a:r>
            <a:endParaRPr lang="en-GB" sz="25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972" y="30475"/>
            <a:ext cx="647700" cy="647700"/>
          </a:xfrm>
        </p:spPr>
      </p:pic>
      <p:cxnSp>
        <p:nvCxnSpPr>
          <p:cNvPr id="5" name="Straight Connector 4"/>
          <p:cNvCxnSpPr/>
          <p:nvPr/>
        </p:nvCxnSpPr>
        <p:spPr>
          <a:xfrm>
            <a:off x="0" y="716886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752243"/>
            <a:ext cx="91440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0" y="30475"/>
            <a:ext cx="647700" cy="647700"/>
          </a:xfrm>
          <a:prstGeom prst="rect">
            <a:avLst/>
          </a:prstGeom>
        </p:spPr>
      </p:pic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15</a:t>
            </a:fld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7C56452-0A5C-714A-99AF-18C3E3191FFD}"/>
                  </a:ext>
                </a:extLst>
              </p:cNvPr>
              <p:cNvSpPr txBox="1"/>
              <p:nvPr/>
            </p:nvSpPr>
            <p:spPr>
              <a:xfrm>
                <a:off x="875976" y="2892027"/>
                <a:ext cx="6312113" cy="4495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𝑓𝑖𝑑</m:t>
                          </m:r>
                        </m:sub>
                      </m:sSub>
                      <m:d>
                        <m:d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𝑟𝑒𝑐𝑜</m:t>
                              </m:r>
                            </m:sub>
                          </m:sSub>
                        </m:e>
                      </m:d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𝑟𝑒𝑐𝑜</m:t>
                              </m:r>
                            </m:sub>
                          </m:sSub>
                        </m:e>
                      </m:d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 −</m:t>
                      </m:r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𝑦𝑖𝑒𝑙𝑑</m:t>
                          </m:r>
                        </m:sub>
                      </m:sSub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𝑞𝑐𝑑</m:t>
                          </m:r>
                        </m:sub>
                      </m:sSub>
                      <m:sSubSup>
                        <m:sSubSup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𝑏𝑘𝑔</m:t>
                          </m:r>
                        </m:sub>
                        <m:sup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𝑠h𝑎𝑝𝑒</m:t>
                          </m:r>
                        </m:sup>
                      </m:sSubSup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𝑟𝑒𝑐𝑜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7C56452-0A5C-714A-99AF-18C3E3191F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976" y="2892027"/>
                <a:ext cx="6312113" cy="449547"/>
              </a:xfrm>
              <a:prstGeom prst="rect">
                <a:avLst/>
              </a:prstGeom>
              <a:blipFill>
                <a:blip r:embed="rId4"/>
                <a:stretch>
                  <a:fillRect l="-402" b="-1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B9295882-7121-1241-BAB7-A3832199D6CD}"/>
              </a:ext>
            </a:extLst>
          </p:cNvPr>
          <p:cNvSpPr/>
          <p:nvPr/>
        </p:nvSpPr>
        <p:spPr>
          <a:xfrm>
            <a:off x="691245" y="1961663"/>
            <a:ext cx="1231605" cy="869250"/>
          </a:xfrm>
          <a:prstGeom prst="wedgeRoundRectCallou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Fiducial Yield</a:t>
            </a:r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E83E9299-1E77-D047-9B06-189E7B1E002F}"/>
              </a:ext>
            </a:extLst>
          </p:cNvPr>
          <p:cNvSpPr/>
          <p:nvPr/>
        </p:nvSpPr>
        <p:spPr>
          <a:xfrm>
            <a:off x="2386361" y="3550758"/>
            <a:ext cx="1315844" cy="677818"/>
          </a:xfrm>
          <a:prstGeom prst="wedgeRoundRectCallout">
            <a:avLst>
              <a:gd name="adj1" fmla="val -23644"/>
              <a:gd name="adj2" fmla="val -77899"/>
              <a:gd name="adj3" fmla="val 16667"/>
            </a:avLst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Data</a:t>
            </a:r>
          </a:p>
        </p:txBody>
      </p:sp>
      <p:sp>
        <p:nvSpPr>
          <p:cNvPr id="15" name="Rounded Rectangular Callout 14">
            <a:extLst>
              <a:ext uri="{FF2B5EF4-FFF2-40B4-BE49-F238E27FC236}">
                <a16:creationId xmlns:a16="http://schemas.microsoft.com/office/drawing/2014/main" id="{E8768AA8-BBA0-0D4D-BD50-0CE52A2973A1}"/>
              </a:ext>
            </a:extLst>
          </p:cNvPr>
          <p:cNvSpPr/>
          <p:nvPr/>
        </p:nvSpPr>
        <p:spPr>
          <a:xfrm>
            <a:off x="2584599" y="1813092"/>
            <a:ext cx="2425545" cy="869250"/>
          </a:xfrm>
          <a:prstGeom prst="wedgeRoundRectCallout">
            <a:avLst>
              <a:gd name="adj1" fmla="val 23762"/>
              <a:gd name="adj2" fmla="val 67631"/>
              <a:gd name="adj3" fmla="val 16667"/>
            </a:avLst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accent2"/>
                </a:solidFill>
              </a:rPr>
              <a:t>Transfer factor from SR</a:t>
            </a:r>
            <a:r>
              <a:rPr lang="en-US" sz="1400" baseline="-25000" dirty="0">
                <a:solidFill>
                  <a:schemeClr val="accent2"/>
                </a:solidFill>
              </a:rPr>
              <a:t>A</a:t>
            </a:r>
            <a:r>
              <a:rPr lang="en-US" sz="1400" dirty="0">
                <a:solidFill>
                  <a:schemeClr val="accent2"/>
                </a:solidFill>
              </a:rPr>
              <a:t> to SR </a:t>
            </a:r>
          </a:p>
        </p:txBody>
      </p:sp>
      <p:sp>
        <p:nvSpPr>
          <p:cNvPr id="16" name="Rounded Rectangular Callout 15">
            <a:extLst>
              <a:ext uri="{FF2B5EF4-FFF2-40B4-BE49-F238E27FC236}">
                <a16:creationId xmlns:a16="http://schemas.microsoft.com/office/drawing/2014/main" id="{EF7FB93C-60C1-D245-844B-45C7CFB06E16}"/>
              </a:ext>
            </a:extLst>
          </p:cNvPr>
          <p:cNvSpPr/>
          <p:nvPr/>
        </p:nvSpPr>
        <p:spPr>
          <a:xfrm>
            <a:off x="4471640" y="3730140"/>
            <a:ext cx="1577518" cy="918337"/>
          </a:xfrm>
          <a:prstGeom prst="wedgeRoundRectCallout">
            <a:avLst>
              <a:gd name="adj1" fmla="val -19568"/>
              <a:gd name="adj2" fmla="val -80700"/>
              <a:gd name="adj3" fmla="val 16667"/>
            </a:avLst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accent2"/>
                </a:solidFill>
              </a:rPr>
              <a:t>Bkg</a:t>
            </a:r>
            <a:r>
              <a:rPr lang="en-US" sz="1400" dirty="0">
                <a:solidFill>
                  <a:schemeClr val="accent2"/>
                </a:solidFill>
              </a:rPr>
              <a:t> Yield</a:t>
            </a:r>
          </a:p>
          <a:p>
            <a:pPr algn="ctr"/>
            <a:r>
              <a:rPr lang="en-US" sz="1400" dirty="0">
                <a:solidFill>
                  <a:schemeClr val="accent2"/>
                </a:solidFill>
              </a:rPr>
              <a:t> (fit in region SR</a:t>
            </a:r>
            <a:r>
              <a:rPr lang="en-US" sz="1400" baseline="-25000" dirty="0">
                <a:solidFill>
                  <a:schemeClr val="accent2"/>
                </a:solidFill>
              </a:rPr>
              <a:t>A</a:t>
            </a:r>
            <a:r>
              <a:rPr lang="en-US" sz="1400" dirty="0">
                <a:solidFill>
                  <a:schemeClr val="accent2"/>
                </a:solidFill>
              </a:rPr>
              <a:t>)</a:t>
            </a:r>
          </a:p>
        </p:txBody>
      </p:sp>
      <p:sp>
        <p:nvSpPr>
          <p:cNvPr id="17" name="Rounded Rectangular Callout 16">
            <a:extLst>
              <a:ext uri="{FF2B5EF4-FFF2-40B4-BE49-F238E27FC236}">
                <a16:creationId xmlns:a16="http://schemas.microsoft.com/office/drawing/2014/main" id="{E29A381E-EE53-2140-A4F3-D57A19B72FCC}"/>
              </a:ext>
            </a:extLst>
          </p:cNvPr>
          <p:cNvSpPr/>
          <p:nvPr/>
        </p:nvSpPr>
        <p:spPr>
          <a:xfrm>
            <a:off x="5747465" y="1782613"/>
            <a:ext cx="2169901" cy="918337"/>
          </a:xfrm>
          <a:prstGeom prst="wedgeRoundRectCallout">
            <a:avLst>
              <a:gd name="adj1" fmla="val -39361"/>
              <a:gd name="adj2" fmla="val 68657"/>
              <a:gd name="adj3" fmla="val 16667"/>
            </a:avLst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accent2"/>
                </a:solidFill>
              </a:rPr>
              <a:t>Bkg</a:t>
            </a:r>
            <a:r>
              <a:rPr lang="en-US" sz="1400" dirty="0">
                <a:solidFill>
                  <a:schemeClr val="accent2"/>
                </a:solidFill>
              </a:rPr>
              <a:t> Shape Correction</a:t>
            </a:r>
          </a:p>
          <a:p>
            <a:pPr algn="ctr"/>
            <a:r>
              <a:rPr lang="en-US" sz="1400" dirty="0">
                <a:solidFill>
                  <a:schemeClr val="accent2"/>
                </a:solidFill>
              </a:rPr>
              <a:t>(taken from MC)</a:t>
            </a:r>
          </a:p>
        </p:txBody>
      </p:sp>
      <p:sp>
        <p:nvSpPr>
          <p:cNvPr id="18" name="Rounded Rectangular Callout 17">
            <a:extLst>
              <a:ext uri="{FF2B5EF4-FFF2-40B4-BE49-F238E27FC236}">
                <a16:creationId xmlns:a16="http://schemas.microsoft.com/office/drawing/2014/main" id="{FC0F1C97-66A1-F04D-8976-6B057D73325F}"/>
              </a:ext>
            </a:extLst>
          </p:cNvPr>
          <p:cNvSpPr/>
          <p:nvPr/>
        </p:nvSpPr>
        <p:spPr>
          <a:xfrm>
            <a:off x="6412953" y="3684021"/>
            <a:ext cx="2026019" cy="918337"/>
          </a:xfrm>
          <a:prstGeom prst="wedgeRoundRectCallout">
            <a:avLst>
              <a:gd name="adj1" fmla="val -19568"/>
              <a:gd name="adj2" fmla="val -80700"/>
              <a:gd name="adj3" fmla="val 16667"/>
            </a:avLst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accent2"/>
                </a:solidFill>
              </a:rPr>
              <a:t>Bkg</a:t>
            </a:r>
            <a:r>
              <a:rPr lang="en-US" sz="1400" dirty="0">
                <a:solidFill>
                  <a:schemeClr val="accent2"/>
                </a:solidFill>
              </a:rPr>
              <a:t> Shape</a:t>
            </a:r>
          </a:p>
          <a:p>
            <a:pPr algn="ctr"/>
            <a:r>
              <a:rPr lang="en-US" sz="1400" dirty="0">
                <a:solidFill>
                  <a:schemeClr val="accent2"/>
                </a:solidFill>
              </a:rPr>
              <a:t>(taken from CR in data)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</p:spTree>
    <p:extLst>
      <p:ext uri="{BB962C8B-B14F-4D97-AF65-F5344CB8AC3E}">
        <p14:creationId xmlns:p14="http://schemas.microsoft.com/office/powerpoint/2010/main" val="26893930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381" y="142840"/>
            <a:ext cx="7543800" cy="422969"/>
          </a:xfrm>
        </p:spPr>
        <p:txBody>
          <a:bodyPr>
            <a:normAutofit/>
          </a:bodyPr>
          <a:lstStyle/>
          <a:p>
            <a:pPr algn="ctr"/>
            <a:r>
              <a:rPr lang="en-US" sz="2500" dirty="0"/>
              <a:t>Fit in the SR</a:t>
            </a:r>
            <a:r>
              <a:rPr lang="en-US" sz="2500" baseline="-25000" dirty="0"/>
              <a:t>A </a:t>
            </a:r>
            <a:r>
              <a:rPr lang="en-US" sz="2500" dirty="0"/>
              <a:t> Region</a:t>
            </a:r>
            <a:endParaRPr lang="en-GB" sz="25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972" y="30475"/>
            <a:ext cx="647700" cy="647700"/>
          </a:xfrm>
        </p:spPr>
      </p:pic>
      <p:cxnSp>
        <p:nvCxnSpPr>
          <p:cNvPr id="5" name="Straight Connector 4"/>
          <p:cNvCxnSpPr/>
          <p:nvPr/>
        </p:nvCxnSpPr>
        <p:spPr>
          <a:xfrm>
            <a:off x="0" y="716886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752243"/>
            <a:ext cx="91440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0" y="30475"/>
            <a:ext cx="647700" cy="647700"/>
          </a:xfrm>
          <a:prstGeom prst="rect">
            <a:avLst/>
          </a:prstGeom>
        </p:spPr>
      </p:pic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16</a:t>
            </a:fld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5DD26A-659D-3648-953F-18AB72842D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9172" y="3601114"/>
            <a:ext cx="4127500" cy="2540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82A720F-1618-7E40-813D-91B328C25E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5317" y="829252"/>
            <a:ext cx="3958683" cy="238381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4C054D6-1D25-5E4D-AC2D-FB2A194E34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714" y="867964"/>
            <a:ext cx="5305657" cy="29621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FFA1419-4049-B14D-BDAA-A3B8D96E2D9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1397422"/>
            <a:ext cx="4959172" cy="4222793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B92DB70-508C-F84F-951B-AC7E46EB411E}"/>
              </a:ext>
            </a:extLst>
          </p:cNvPr>
          <p:cNvCxnSpPr>
            <a:cxnSpLocks/>
            <a:stCxn id="3" idx="2"/>
          </p:cNvCxnSpPr>
          <p:nvPr/>
        </p:nvCxnSpPr>
        <p:spPr>
          <a:xfrm>
            <a:off x="2652115" y="1164175"/>
            <a:ext cx="2867739" cy="23324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</p:spTree>
    <p:extLst>
      <p:ext uri="{BB962C8B-B14F-4D97-AF65-F5344CB8AC3E}">
        <p14:creationId xmlns:p14="http://schemas.microsoft.com/office/powerpoint/2010/main" val="1270065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381" y="142840"/>
            <a:ext cx="7543800" cy="422969"/>
          </a:xfrm>
        </p:spPr>
        <p:txBody>
          <a:bodyPr>
            <a:normAutofit/>
          </a:bodyPr>
          <a:lstStyle/>
          <a:p>
            <a:pPr algn="ctr"/>
            <a:r>
              <a:rPr lang="en-US" sz="2500" dirty="0"/>
              <a:t>Particle and Parton Levels</a:t>
            </a:r>
            <a:endParaRPr lang="en-GB" sz="25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972" y="30475"/>
            <a:ext cx="647700" cy="647700"/>
          </a:xfrm>
        </p:spPr>
      </p:pic>
      <p:cxnSp>
        <p:nvCxnSpPr>
          <p:cNvPr id="5" name="Straight Connector 4"/>
          <p:cNvCxnSpPr/>
          <p:nvPr/>
        </p:nvCxnSpPr>
        <p:spPr>
          <a:xfrm>
            <a:off x="0" y="716886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752243"/>
            <a:ext cx="91440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0" y="30475"/>
            <a:ext cx="647700" cy="647700"/>
          </a:xfrm>
          <a:prstGeom prst="rect">
            <a:avLst/>
          </a:prstGeom>
        </p:spPr>
      </p:pic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17</a:t>
            </a:fld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B4F741-05DB-DB4F-9C3C-4FB9269AA1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7299" y="1682363"/>
            <a:ext cx="4635500" cy="9017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5BEC74A-147F-9D48-B4EE-195E893DA5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636" y="1488826"/>
            <a:ext cx="2903438" cy="11328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150E0BF-BFE0-B94C-8058-F07BE9E44CB3}"/>
              </a:ext>
            </a:extLst>
          </p:cNvPr>
          <p:cNvSpPr txBox="1"/>
          <p:nvPr/>
        </p:nvSpPr>
        <p:spPr>
          <a:xfrm>
            <a:off x="624468" y="1037063"/>
            <a:ext cx="2553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Parton Level selection</a:t>
            </a:r>
          </a:p>
        </p:txBody>
      </p:sp>
      <p:sp>
        <p:nvSpPr>
          <p:cNvPr id="15" name="Rounded Rectangular Callout 14">
            <a:extLst>
              <a:ext uri="{FF2B5EF4-FFF2-40B4-BE49-F238E27FC236}">
                <a16:creationId xmlns:a16="http://schemas.microsoft.com/office/drawing/2014/main" id="{622102CB-08DF-1F4E-BE48-289FEFFD6EF6}"/>
              </a:ext>
            </a:extLst>
          </p:cNvPr>
          <p:cNvSpPr/>
          <p:nvPr/>
        </p:nvSpPr>
        <p:spPr>
          <a:xfrm>
            <a:off x="3927299" y="2816352"/>
            <a:ext cx="2049755" cy="612648"/>
          </a:xfrm>
          <a:prstGeom prst="wedgeRoundRectCallout">
            <a:avLst>
              <a:gd name="adj1" fmla="val 63313"/>
              <a:gd name="adj2" fmla="val -104955"/>
              <a:gd name="adj3" fmla="val 16667"/>
            </a:avLst>
          </a:prstGeom>
          <a:noFill/>
          <a:ln w="412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accent2"/>
                </a:solidFill>
              </a:rPr>
              <a:t>Reco</a:t>
            </a:r>
            <a:r>
              <a:rPr lang="en-US" sz="1400" dirty="0">
                <a:solidFill>
                  <a:schemeClr val="accent2"/>
                </a:solidFill>
              </a:rPr>
              <a:t> and </a:t>
            </a:r>
            <a:r>
              <a:rPr lang="en-US" sz="1400" dirty="0" err="1" smtClean="0">
                <a:solidFill>
                  <a:schemeClr val="accent2"/>
                </a:solidFill>
              </a:rPr>
              <a:t>parton</a:t>
            </a:r>
            <a:r>
              <a:rPr lang="en-US" sz="1400" dirty="0">
                <a:solidFill>
                  <a:schemeClr val="accent2"/>
                </a:solidFill>
              </a:rPr>
              <a:t> </a:t>
            </a:r>
            <a:r>
              <a:rPr lang="en-US" sz="1400" dirty="0" smtClean="0">
                <a:solidFill>
                  <a:schemeClr val="accent2"/>
                </a:solidFill>
              </a:rPr>
              <a:t>over </a:t>
            </a:r>
            <a:r>
              <a:rPr lang="en-US" sz="1400" dirty="0" err="1">
                <a:solidFill>
                  <a:schemeClr val="accent2"/>
                </a:solidFill>
              </a:rPr>
              <a:t>parton</a:t>
            </a:r>
            <a:r>
              <a:rPr lang="en-US" sz="1400" dirty="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17" name="Rounded Rectangular Callout 16">
            <a:extLst>
              <a:ext uri="{FF2B5EF4-FFF2-40B4-BE49-F238E27FC236}">
                <a16:creationId xmlns:a16="http://schemas.microsoft.com/office/drawing/2014/main" id="{1E779165-FECF-8A4C-BE20-379BC01241DA}"/>
              </a:ext>
            </a:extLst>
          </p:cNvPr>
          <p:cNvSpPr/>
          <p:nvPr/>
        </p:nvSpPr>
        <p:spPr>
          <a:xfrm>
            <a:off x="6277511" y="915405"/>
            <a:ext cx="2161462" cy="612648"/>
          </a:xfrm>
          <a:prstGeom prst="wedgeRoundRectCallout">
            <a:avLst>
              <a:gd name="adj1" fmla="val 23212"/>
              <a:gd name="adj2" fmla="val 108980"/>
              <a:gd name="adj3" fmla="val 16667"/>
            </a:avLst>
          </a:prstGeom>
          <a:noFill/>
          <a:ln w="412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accent2"/>
                </a:solidFill>
              </a:rPr>
              <a:t>Reco</a:t>
            </a:r>
            <a:r>
              <a:rPr lang="en-US" sz="1400" dirty="0">
                <a:solidFill>
                  <a:schemeClr val="accent2"/>
                </a:solidFill>
              </a:rPr>
              <a:t> and </a:t>
            </a:r>
            <a:r>
              <a:rPr lang="en-US" sz="1400" dirty="0" err="1" smtClean="0">
                <a:solidFill>
                  <a:schemeClr val="accent2"/>
                </a:solidFill>
              </a:rPr>
              <a:t>parton</a:t>
            </a:r>
            <a:r>
              <a:rPr lang="en-US" sz="1400" dirty="0" smtClean="0">
                <a:solidFill>
                  <a:schemeClr val="accent2"/>
                </a:solidFill>
              </a:rPr>
              <a:t> </a:t>
            </a:r>
            <a:r>
              <a:rPr lang="en-US" sz="1400" dirty="0">
                <a:solidFill>
                  <a:schemeClr val="accent2"/>
                </a:solidFill>
              </a:rPr>
              <a:t>over </a:t>
            </a:r>
            <a:r>
              <a:rPr lang="en-US" sz="1400" dirty="0" err="1">
                <a:solidFill>
                  <a:schemeClr val="accent2"/>
                </a:solidFill>
              </a:rPr>
              <a:t>reco</a:t>
            </a:r>
            <a:endParaRPr lang="en-US" sz="1400" dirty="0">
              <a:solidFill>
                <a:schemeClr val="accent2"/>
              </a:solidFill>
            </a:endParaRPr>
          </a:p>
        </p:txBody>
      </p:sp>
      <p:sp>
        <p:nvSpPr>
          <p:cNvPr id="18" name="Rounded Rectangular Callout 17">
            <a:extLst>
              <a:ext uri="{FF2B5EF4-FFF2-40B4-BE49-F238E27FC236}">
                <a16:creationId xmlns:a16="http://schemas.microsoft.com/office/drawing/2014/main" id="{449C542B-1A64-2F43-A950-74B1ACAB540D}"/>
              </a:ext>
            </a:extLst>
          </p:cNvPr>
          <p:cNvSpPr/>
          <p:nvPr/>
        </p:nvSpPr>
        <p:spPr>
          <a:xfrm>
            <a:off x="6679172" y="2787271"/>
            <a:ext cx="1616927" cy="612648"/>
          </a:xfrm>
          <a:prstGeom prst="wedgeRoundRectCallout">
            <a:avLst>
              <a:gd name="adj1" fmla="val -12549"/>
              <a:gd name="adj2" fmla="val -104955"/>
              <a:gd name="adj3" fmla="val 16667"/>
            </a:avLst>
          </a:prstGeom>
          <a:noFill/>
          <a:ln w="412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accent2"/>
                </a:solidFill>
              </a:rPr>
              <a:t>Migration matrix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ED2DD74-88DB-4048-9C47-EABFC178801C}"/>
              </a:ext>
            </a:extLst>
          </p:cNvPr>
          <p:cNvSpPr txBox="1"/>
          <p:nvPr/>
        </p:nvSpPr>
        <p:spPr>
          <a:xfrm>
            <a:off x="4716157" y="4201635"/>
            <a:ext cx="4060899" cy="646331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Unfolding is done using simple response matrix inversion without </a:t>
            </a:r>
            <a:r>
              <a:rPr lang="en-US" dirty="0" smtClean="0">
                <a:solidFill>
                  <a:schemeClr val="bg1"/>
                </a:solidFill>
              </a:rPr>
              <a:t>regularization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6" name="Date Placeholder 1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73DD6C80-EFBE-B14B-903E-7AB57E31F8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7636" y="3680347"/>
            <a:ext cx="3750624" cy="201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1087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381" y="256120"/>
            <a:ext cx="7543800" cy="422969"/>
          </a:xfrm>
        </p:spPr>
        <p:txBody>
          <a:bodyPr>
            <a:normAutofit/>
          </a:bodyPr>
          <a:lstStyle/>
          <a:p>
            <a:pPr algn="ctr"/>
            <a:r>
              <a:rPr lang="en-US" sz="2500" dirty="0"/>
              <a:t>Extrapolation factors for particle &amp; </a:t>
            </a:r>
            <a:r>
              <a:rPr lang="en-US" sz="2500" dirty="0" err="1"/>
              <a:t>parton</a:t>
            </a:r>
            <a:r>
              <a:rPr lang="en-US" sz="2500" dirty="0"/>
              <a:t> levels</a:t>
            </a:r>
            <a:endParaRPr lang="en-GB" sz="25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972" y="30475"/>
            <a:ext cx="647700" cy="647700"/>
          </a:xfrm>
        </p:spPr>
      </p:pic>
      <p:cxnSp>
        <p:nvCxnSpPr>
          <p:cNvPr id="5" name="Straight Connector 4"/>
          <p:cNvCxnSpPr/>
          <p:nvPr/>
        </p:nvCxnSpPr>
        <p:spPr>
          <a:xfrm>
            <a:off x="0" y="716886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752243"/>
            <a:ext cx="91440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0" y="30475"/>
            <a:ext cx="647700" cy="647700"/>
          </a:xfrm>
          <a:prstGeom prst="rect">
            <a:avLst/>
          </a:prstGeom>
        </p:spPr>
      </p:pic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18</a:t>
            </a:fld>
            <a:endParaRPr lang="en-GB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740" y="867965"/>
            <a:ext cx="3701238" cy="310278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8978" y="867964"/>
            <a:ext cx="3457575" cy="3076575"/>
          </a:xfrm>
          <a:prstGeom prst="rect">
            <a:avLst/>
          </a:prstGeom>
        </p:spPr>
      </p:pic>
      <p:sp>
        <p:nvSpPr>
          <p:cNvPr id="13" name="Rounded Rectangular Callout 12">
            <a:extLst>
              <a:ext uri="{FF2B5EF4-FFF2-40B4-BE49-F238E27FC236}">
                <a16:creationId xmlns:a16="http://schemas.microsoft.com/office/drawing/2014/main" id="{622102CB-08DF-1F4E-BE48-289FEFFD6EF6}"/>
              </a:ext>
            </a:extLst>
          </p:cNvPr>
          <p:cNvSpPr/>
          <p:nvPr/>
        </p:nvSpPr>
        <p:spPr>
          <a:xfrm>
            <a:off x="7528457" y="1653556"/>
            <a:ext cx="1617448" cy="833257"/>
          </a:xfrm>
          <a:prstGeom prst="wedgeRoundRectCallout">
            <a:avLst>
              <a:gd name="adj1" fmla="val -55153"/>
              <a:gd name="adj2" fmla="val -74572"/>
              <a:gd name="adj3" fmla="val 16667"/>
            </a:avLst>
          </a:prstGeom>
          <a:noFill/>
          <a:ln w="412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00B0F0"/>
                </a:solidFill>
              </a:rPr>
              <a:t>f</a:t>
            </a:r>
            <a:r>
              <a:rPr lang="en-US" sz="1200" baseline="-25000" dirty="0">
                <a:solidFill>
                  <a:srgbClr val="00B0F0"/>
                </a:solidFill>
              </a:rPr>
              <a:t>1</a:t>
            </a:r>
            <a:r>
              <a:rPr lang="en-US" sz="1200" dirty="0">
                <a:solidFill>
                  <a:srgbClr val="00B0F0"/>
                </a:solidFill>
              </a:rPr>
              <a:t>: fraction of </a:t>
            </a:r>
            <a:r>
              <a:rPr lang="en-US" sz="1200" dirty="0" err="1">
                <a:solidFill>
                  <a:srgbClr val="00B0F0"/>
                </a:solidFill>
              </a:rPr>
              <a:t>reco</a:t>
            </a:r>
            <a:r>
              <a:rPr lang="en-US" sz="1200" dirty="0">
                <a:solidFill>
                  <a:srgbClr val="00B0F0"/>
                </a:solidFill>
              </a:rPr>
              <a:t> events in the </a:t>
            </a:r>
            <a:r>
              <a:rPr lang="en-US" sz="1200" dirty="0" err="1" smtClean="0">
                <a:solidFill>
                  <a:srgbClr val="00B0F0"/>
                </a:solidFill>
              </a:rPr>
              <a:t>reco+partonphase</a:t>
            </a:r>
            <a:r>
              <a:rPr lang="en-US" sz="1200" dirty="0" smtClean="0">
                <a:solidFill>
                  <a:srgbClr val="00B0F0"/>
                </a:solidFill>
              </a:rPr>
              <a:t> </a:t>
            </a:r>
            <a:r>
              <a:rPr lang="en-US" sz="1200" dirty="0">
                <a:solidFill>
                  <a:srgbClr val="00B0F0"/>
                </a:solidFill>
              </a:rPr>
              <a:t>space</a:t>
            </a:r>
          </a:p>
        </p:txBody>
      </p:sp>
      <p:sp>
        <p:nvSpPr>
          <p:cNvPr id="15" name="Rounded Rectangular Callout 14">
            <a:extLst>
              <a:ext uri="{FF2B5EF4-FFF2-40B4-BE49-F238E27FC236}">
                <a16:creationId xmlns:a16="http://schemas.microsoft.com/office/drawing/2014/main" id="{622102CB-08DF-1F4E-BE48-289FEFFD6EF6}"/>
              </a:ext>
            </a:extLst>
          </p:cNvPr>
          <p:cNvSpPr/>
          <p:nvPr/>
        </p:nvSpPr>
        <p:spPr>
          <a:xfrm>
            <a:off x="5182603" y="4031821"/>
            <a:ext cx="2343949" cy="670830"/>
          </a:xfrm>
          <a:prstGeom prst="wedgeRoundRectCallout">
            <a:avLst>
              <a:gd name="adj1" fmla="val -16264"/>
              <a:gd name="adj2" fmla="val -133270"/>
              <a:gd name="adj3" fmla="val 16667"/>
            </a:avLst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FF0000"/>
                </a:solidFill>
              </a:rPr>
              <a:t>f</a:t>
            </a:r>
            <a:r>
              <a:rPr lang="en-US" sz="1200" baseline="-25000" dirty="0">
                <a:solidFill>
                  <a:srgbClr val="FF0000"/>
                </a:solidFill>
              </a:rPr>
              <a:t>2</a:t>
            </a:r>
            <a:r>
              <a:rPr lang="en-US" sz="1200" dirty="0">
                <a:solidFill>
                  <a:srgbClr val="FF0000"/>
                </a:solidFill>
              </a:rPr>
              <a:t>: fraction of </a:t>
            </a:r>
            <a:r>
              <a:rPr lang="en-US" sz="1200" dirty="0" err="1" smtClean="0">
                <a:solidFill>
                  <a:srgbClr val="FF0000"/>
                </a:solidFill>
              </a:rPr>
              <a:t>partonevents</a:t>
            </a:r>
            <a:r>
              <a:rPr lang="en-US" sz="1200" dirty="0" smtClean="0">
                <a:solidFill>
                  <a:srgbClr val="FF0000"/>
                </a:solidFill>
              </a:rPr>
              <a:t> </a:t>
            </a:r>
            <a:r>
              <a:rPr lang="en-US" sz="1200" dirty="0">
                <a:solidFill>
                  <a:srgbClr val="FF0000"/>
                </a:solidFill>
              </a:rPr>
              <a:t>in the </a:t>
            </a:r>
            <a:r>
              <a:rPr lang="en-US" sz="1200" dirty="0" err="1" smtClean="0">
                <a:solidFill>
                  <a:srgbClr val="FF0000"/>
                </a:solidFill>
              </a:rPr>
              <a:t>reco+parton</a:t>
            </a:r>
            <a:r>
              <a:rPr lang="en-US" sz="1200" dirty="0" smtClean="0">
                <a:solidFill>
                  <a:srgbClr val="FF0000"/>
                </a:solidFill>
              </a:rPr>
              <a:t> phase </a:t>
            </a:r>
            <a:r>
              <a:rPr lang="en-US" sz="1200" dirty="0">
                <a:solidFill>
                  <a:srgbClr val="FF0000"/>
                </a:solidFill>
              </a:rPr>
              <a:t>space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</p:spTree>
    <p:extLst>
      <p:ext uri="{BB962C8B-B14F-4D97-AF65-F5344CB8AC3E}">
        <p14:creationId xmlns:p14="http://schemas.microsoft.com/office/powerpoint/2010/main" val="11044216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381" y="142840"/>
            <a:ext cx="7543800" cy="422969"/>
          </a:xfrm>
        </p:spPr>
        <p:txBody>
          <a:bodyPr>
            <a:normAutofit/>
          </a:bodyPr>
          <a:lstStyle/>
          <a:p>
            <a:pPr algn="ctr"/>
            <a:r>
              <a:rPr lang="en-US" sz="2500" dirty="0"/>
              <a:t>Migration Matrices</a:t>
            </a:r>
            <a:endParaRPr lang="en-GB" sz="25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972" y="30475"/>
            <a:ext cx="647700" cy="647700"/>
          </a:xfrm>
        </p:spPr>
      </p:pic>
      <p:cxnSp>
        <p:nvCxnSpPr>
          <p:cNvPr id="5" name="Straight Connector 4"/>
          <p:cNvCxnSpPr/>
          <p:nvPr/>
        </p:nvCxnSpPr>
        <p:spPr>
          <a:xfrm>
            <a:off x="0" y="716886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752243"/>
            <a:ext cx="91440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0" y="30475"/>
            <a:ext cx="647700" cy="647700"/>
          </a:xfrm>
          <a:prstGeom prst="rect">
            <a:avLst/>
          </a:prstGeom>
        </p:spPr>
      </p:pic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19</a:t>
            </a:fld>
            <a:endParaRPr lang="en-GB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90" y="1452986"/>
            <a:ext cx="4550569" cy="377047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97076" y="1471559"/>
            <a:ext cx="4389596" cy="3751898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</p:spTree>
    <p:extLst>
      <p:ext uri="{BB962C8B-B14F-4D97-AF65-F5344CB8AC3E}">
        <p14:creationId xmlns:p14="http://schemas.microsoft.com/office/powerpoint/2010/main" val="26882157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381" y="142840"/>
            <a:ext cx="7543800" cy="422969"/>
          </a:xfrm>
        </p:spPr>
        <p:txBody>
          <a:bodyPr>
            <a:normAutofit/>
          </a:bodyPr>
          <a:lstStyle/>
          <a:p>
            <a:pPr algn="ctr"/>
            <a:r>
              <a:rPr lang="en-US" sz="2500" dirty="0"/>
              <a:t>Contents</a:t>
            </a:r>
            <a:endParaRPr lang="en-GB" sz="25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972" y="30475"/>
            <a:ext cx="647700" cy="647700"/>
          </a:xfrm>
        </p:spPr>
      </p:pic>
      <p:cxnSp>
        <p:nvCxnSpPr>
          <p:cNvPr id="5" name="Straight Connector 4"/>
          <p:cNvCxnSpPr/>
          <p:nvPr/>
        </p:nvCxnSpPr>
        <p:spPr>
          <a:xfrm>
            <a:off x="0" y="716886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752243"/>
            <a:ext cx="91440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0" y="30475"/>
            <a:ext cx="647700" cy="647700"/>
          </a:xfrm>
          <a:prstGeom prst="rect">
            <a:avLst/>
          </a:prstGeom>
        </p:spPr>
      </p:pic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2</a:t>
            </a:fld>
            <a:endParaRPr lang="en-GB"/>
          </a:p>
        </p:txBody>
      </p:sp>
      <p:sp>
        <p:nvSpPr>
          <p:cNvPr id="14" name="TextBox 13"/>
          <p:cNvSpPr txBox="1"/>
          <p:nvPr/>
        </p:nvSpPr>
        <p:spPr>
          <a:xfrm>
            <a:off x="50609" y="1447095"/>
            <a:ext cx="904278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+mj-lt"/>
              </a:rPr>
              <a:t>Top Quark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200" dirty="0">
              <a:latin typeface="+mj-lt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+mj-lt"/>
              </a:rPr>
              <a:t>Boosted Jets</a:t>
            </a:r>
          </a:p>
          <a:p>
            <a:pPr lvl="1"/>
            <a:endParaRPr lang="en-US" sz="2200" dirty="0">
              <a:latin typeface="+mj-lt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+mj-lt"/>
              </a:rPr>
              <a:t>CMS Experiment</a:t>
            </a:r>
          </a:p>
          <a:p>
            <a:pPr lvl="1"/>
            <a:endParaRPr lang="en-US" sz="2200" dirty="0">
              <a:latin typeface="+mj-lt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+mj-lt"/>
              </a:rPr>
              <a:t>Analysis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200" dirty="0">
              <a:latin typeface="+mj-lt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+mj-lt"/>
              </a:rPr>
              <a:t>Overview</a:t>
            </a:r>
            <a:endParaRPr lang="en-GB" sz="2200" dirty="0">
              <a:latin typeface="+mj-lt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</p:spTree>
    <p:extLst>
      <p:ext uri="{BB962C8B-B14F-4D97-AF65-F5344CB8AC3E}">
        <p14:creationId xmlns:p14="http://schemas.microsoft.com/office/powerpoint/2010/main" val="9021335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381" y="142840"/>
            <a:ext cx="7543800" cy="422969"/>
          </a:xfrm>
        </p:spPr>
        <p:txBody>
          <a:bodyPr>
            <a:normAutofit/>
          </a:bodyPr>
          <a:lstStyle/>
          <a:p>
            <a:pPr algn="ctr"/>
            <a:r>
              <a:rPr lang="en-US" sz="2500" dirty="0"/>
              <a:t>Uncertainties</a:t>
            </a:r>
            <a:endParaRPr lang="en-GB" sz="25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972" y="30475"/>
            <a:ext cx="647700" cy="647700"/>
          </a:xfrm>
        </p:spPr>
      </p:pic>
      <p:cxnSp>
        <p:nvCxnSpPr>
          <p:cNvPr id="5" name="Straight Connector 4"/>
          <p:cNvCxnSpPr/>
          <p:nvPr/>
        </p:nvCxnSpPr>
        <p:spPr>
          <a:xfrm>
            <a:off x="0" y="716886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752243"/>
            <a:ext cx="91440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0" y="30475"/>
            <a:ext cx="647700" cy="647700"/>
          </a:xfrm>
          <a:prstGeom prst="rect">
            <a:avLst/>
          </a:prstGeom>
        </p:spPr>
      </p:pic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20</a:t>
            </a:fld>
            <a:endParaRPr lang="en-GB"/>
          </a:p>
        </p:txBody>
      </p:sp>
      <p:sp>
        <p:nvSpPr>
          <p:cNvPr id="3" name="TextBox 2"/>
          <p:cNvSpPr txBox="1"/>
          <p:nvPr/>
        </p:nvSpPr>
        <p:spPr>
          <a:xfrm>
            <a:off x="365760" y="1046074"/>
            <a:ext cx="858073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Experimental: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QCD background prediction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Statistics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Jet Energy Scale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Jet Energy Resolution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B tagging efficiency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Theoretical: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Affect the extrapolation factors (f</a:t>
            </a:r>
            <a:r>
              <a:rPr lang="en-US" baseline="-25000" dirty="0">
                <a:latin typeface="+mj-lt"/>
              </a:rPr>
              <a:t>1 </a:t>
            </a:r>
            <a:r>
              <a:rPr lang="en-US" dirty="0">
                <a:latin typeface="+mj-lt"/>
              </a:rPr>
              <a:t> , f</a:t>
            </a:r>
            <a:r>
              <a:rPr lang="en-US" baseline="-25000" dirty="0">
                <a:latin typeface="+mj-lt"/>
              </a:rPr>
              <a:t>2</a:t>
            </a:r>
            <a:r>
              <a:rPr lang="en-US" dirty="0">
                <a:latin typeface="+mj-lt"/>
              </a:rPr>
              <a:t>) and the migration matrices for the unfolding procedure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ISR (Initial State Radiation)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FSR (Final State Radiation)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CMS tuned set of MC parameters for Pythia 8</a:t>
            </a:r>
            <a:endParaRPr lang="en-GB" dirty="0">
              <a:latin typeface="+mj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0753" y="859639"/>
            <a:ext cx="4019550" cy="1952625"/>
          </a:xfrm>
          <a:prstGeom prst="rect">
            <a:avLst/>
          </a:prstGeom>
        </p:spPr>
      </p:pic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</p:spTree>
    <p:extLst>
      <p:ext uri="{BB962C8B-B14F-4D97-AF65-F5344CB8AC3E}">
        <p14:creationId xmlns:p14="http://schemas.microsoft.com/office/powerpoint/2010/main" val="39822190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381" y="142840"/>
            <a:ext cx="7543800" cy="422969"/>
          </a:xfrm>
        </p:spPr>
        <p:txBody>
          <a:bodyPr>
            <a:normAutofit/>
          </a:bodyPr>
          <a:lstStyle/>
          <a:p>
            <a:pPr algn="ctr"/>
            <a:r>
              <a:rPr lang="en-US" sz="2500" dirty="0"/>
              <a:t>Uncertainties</a:t>
            </a:r>
            <a:endParaRPr lang="en-GB" sz="25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972" y="30475"/>
            <a:ext cx="647700" cy="647700"/>
          </a:xfrm>
        </p:spPr>
      </p:pic>
      <p:cxnSp>
        <p:nvCxnSpPr>
          <p:cNvPr id="5" name="Straight Connector 4"/>
          <p:cNvCxnSpPr/>
          <p:nvPr/>
        </p:nvCxnSpPr>
        <p:spPr>
          <a:xfrm>
            <a:off x="0" y="716886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752243"/>
            <a:ext cx="91440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0" y="30475"/>
            <a:ext cx="647700" cy="647700"/>
          </a:xfrm>
          <a:prstGeom prst="rect">
            <a:avLst/>
          </a:prstGeom>
        </p:spPr>
      </p:pic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21</a:t>
            </a:fld>
            <a:endParaRPr lang="en-GB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4713" y="787600"/>
            <a:ext cx="6374574" cy="533532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384713" y="796133"/>
            <a:ext cx="3187287" cy="543641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ounded Rectangular Callout 6"/>
          <p:cNvSpPr/>
          <p:nvPr/>
        </p:nvSpPr>
        <p:spPr>
          <a:xfrm>
            <a:off x="43889" y="2993366"/>
            <a:ext cx="1265531" cy="847114"/>
          </a:xfrm>
          <a:prstGeom prst="wedgeRoundRectCallout">
            <a:avLst>
              <a:gd name="adj1" fmla="val 45910"/>
              <a:gd name="adj2" fmla="val -19917"/>
              <a:gd name="adj3" fmla="val 16667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dirty="0">
                <a:solidFill>
                  <a:srgbClr val="C00000"/>
                </a:solidFill>
                <a:latin typeface="+mj-lt"/>
              </a:rPr>
              <a:t>Uncertainties for the </a:t>
            </a:r>
            <a:r>
              <a:rPr lang="en-US" sz="1000" dirty="0" err="1">
                <a:solidFill>
                  <a:srgbClr val="C00000"/>
                </a:solidFill>
                <a:latin typeface="+mj-lt"/>
              </a:rPr>
              <a:t>parton</a:t>
            </a:r>
            <a:r>
              <a:rPr lang="en-US" sz="1000" dirty="0">
                <a:solidFill>
                  <a:srgbClr val="C00000"/>
                </a:solidFill>
                <a:latin typeface="+mj-lt"/>
              </a:rPr>
              <a:t> and particle level measurements</a:t>
            </a:r>
          </a:p>
          <a:p>
            <a:r>
              <a:rPr lang="en-US" sz="1000" dirty="0">
                <a:solidFill>
                  <a:srgbClr val="C00000"/>
                </a:solidFill>
                <a:latin typeface="+mj-lt"/>
              </a:rPr>
              <a:t>(absolute)</a:t>
            </a:r>
          </a:p>
        </p:txBody>
      </p:sp>
      <p:sp>
        <p:nvSpPr>
          <p:cNvPr id="14" name="Rounded Rectangular Callout 13"/>
          <p:cNvSpPr/>
          <p:nvPr/>
        </p:nvSpPr>
        <p:spPr>
          <a:xfrm>
            <a:off x="7878469" y="2843620"/>
            <a:ext cx="1208203" cy="865186"/>
          </a:xfrm>
          <a:prstGeom prst="wedgeRoundRectCallout">
            <a:avLst>
              <a:gd name="adj1" fmla="val 45910"/>
              <a:gd name="adj2" fmla="val -19917"/>
              <a:gd name="adj3" fmla="val 16667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dirty="0">
                <a:solidFill>
                  <a:srgbClr val="0070C0"/>
                </a:solidFill>
                <a:latin typeface="+mj-lt"/>
              </a:rPr>
              <a:t>Uncertainties for the </a:t>
            </a:r>
            <a:r>
              <a:rPr lang="en-US" sz="1000" dirty="0" err="1">
                <a:solidFill>
                  <a:srgbClr val="0070C0"/>
                </a:solidFill>
                <a:latin typeface="+mj-lt"/>
              </a:rPr>
              <a:t>parton</a:t>
            </a:r>
            <a:r>
              <a:rPr lang="en-US" sz="1000" dirty="0">
                <a:solidFill>
                  <a:srgbClr val="0070C0"/>
                </a:solidFill>
                <a:latin typeface="+mj-lt"/>
              </a:rPr>
              <a:t> and particle level measurements</a:t>
            </a:r>
          </a:p>
          <a:p>
            <a:r>
              <a:rPr lang="en-US" sz="1000" dirty="0">
                <a:solidFill>
                  <a:srgbClr val="0070C0"/>
                </a:solidFill>
                <a:latin typeface="+mj-lt"/>
              </a:rPr>
              <a:t>(normalized)</a:t>
            </a:r>
            <a:endParaRPr lang="en-GB" sz="1000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4624130" y="794916"/>
            <a:ext cx="3187287" cy="5436416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</p:spTree>
    <p:extLst>
      <p:ext uri="{BB962C8B-B14F-4D97-AF65-F5344CB8AC3E}">
        <p14:creationId xmlns:p14="http://schemas.microsoft.com/office/powerpoint/2010/main" val="27167492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381" y="142840"/>
            <a:ext cx="7543800" cy="422969"/>
          </a:xfrm>
        </p:spPr>
        <p:txBody>
          <a:bodyPr>
            <a:normAutofit/>
          </a:bodyPr>
          <a:lstStyle/>
          <a:p>
            <a:pPr algn="ctr"/>
            <a:r>
              <a:rPr lang="en-US" sz="2500" dirty="0"/>
              <a:t>Results for Parton Measurement (top </a:t>
            </a:r>
            <a:r>
              <a:rPr lang="en-US" sz="2500" dirty="0" err="1"/>
              <a:t>p</a:t>
            </a:r>
            <a:r>
              <a:rPr lang="en-US" sz="2500" baseline="-25000" dirty="0" err="1"/>
              <a:t>T</a:t>
            </a:r>
            <a:r>
              <a:rPr lang="en-US" sz="2500" dirty="0"/>
              <a:t> , </a:t>
            </a:r>
            <a:r>
              <a:rPr lang="en-US" sz="2500" dirty="0" err="1"/>
              <a:t>m</a:t>
            </a:r>
            <a:r>
              <a:rPr lang="en-US" sz="2500" baseline="-25000" dirty="0" err="1"/>
              <a:t>tt</a:t>
            </a:r>
            <a:r>
              <a:rPr lang="en-US" sz="2500" dirty="0"/>
              <a:t>)</a:t>
            </a:r>
            <a:endParaRPr lang="en-GB" sz="25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972" y="30475"/>
            <a:ext cx="647700" cy="647700"/>
          </a:xfrm>
        </p:spPr>
      </p:pic>
      <p:cxnSp>
        <p:nvCxnSpPr>
          <p:cNvPr id="5" name="Straight Connector 4"/>
          <p:cNvCxnSpPr/>
          <p:nvPr/>
        </p:nvCxnSpPr>
        <p:spPr>
          <a:xfrm>
            <a:off x="0" y="716886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752243"/>
            <a:ext cx="91440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0" y="30475"/>
            <a:ext cx="647700" cy="647700"/>
          </a:xfrm>
          <a:prstGeom prst="rect">
            <a:avLst/>
          </a:prstGeom>
        </p:spPr>
      </p:pic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22</a:t>
            </a:fld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37E76D-A4B0-BA45-9B15-C7C421D28B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590" y="827793"/>
            <a:ext cx="7772400" cy="5485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2112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381" y="142840"/>
            <a:ext cx="7543800" cy="422969"/>
          </a:xfrm>
        </p:spPr>
        <p:txBody>
          <a:bodyPr>
            <a:normAutofit/>
          </a:bodyPr>
          <a:lstStyle/>
          <a:p>
            <a:pPr algn="ctr"/>
            <a:r>
              <a:rPr lang="en-GB" sz="2500" dirty="0"/>
              <a:t>Overview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972" y="30475"/>
            <a:ext cx="647700" cy="647700"/>
          </a:xfrm>
        </p:spPr>
      </p:pic>
      <p:cxnSp>
        <p:nvCxnSpPr>
          <p:cNvPr id="5" name="Straight Connector 4"/>
          <p:cNvCxnSpPr/>
          <p:nvPr/>
        </p:nvCxnSpPr>
        <p:spPr>
          <a:xfrm>
            <a:off x="0" y="716886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752243"/>
            <a:ext cx="91440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0" y="30475"/>
            <a:ext cx="647700" cy="647700"/>
          </a:xfrm>
          <a:prstGeom prst="rect">
            <a:avLst/>
          </a:prstGeom>
        </p:spPr>
      </p:pic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23</a:t>
            </a:fld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270662" y="994867"/>
                <a:ext cx="8595360" cy="45243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We have studied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acc>
                      <m:accPr>
                        <m:chr m:val="̅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acc>
                  </m:oMath>
                </a14:m>
                <a:r>
                  <a:rPr lang="en-US" dirty="0"/>
                  <a:t> production in proton-proton collisions at 13TeV energy recorded by the CMS detector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Performed measurement of the differential </a:t>
                </a:r>
                <a:r>
                  <a:rPr lang="en-US" dirty="0" err="1"/>
                  <a:t>ttbar</a:t>
                </a:r>
                <a:r>
                  <a:rPr lang="en-US" dirty="0"/>
                  <a:t> cross section with boosted top quarks in the all hadronic channel , using 2016 data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Presented the differential ttbar cross sections for two observables: </a:t>
                </a:r>
                <a:r>
                  <a:rPr lang="en-US" dirty="0" err="1"/>
                  <a:t>incusive</a:t>
                </a:r>
                <a:r>
                  <a:rPr lang="en-US" dirty="0"/>
                  <a:t> top </a:t>
                </a:r>
                <a:r>
                  <a:rPr lang="en-US" dirty="0" err="1"/>
                  <a:t>p</a:t>
                </a:r>
                <a:r>
                  <a:rPr lang="en-US" baseline="-25000" dirty="0" err="1"/>
                  <a:t>T</a:t>
                </a:r>
                <a:r>
                  <a:rPr lang="en-US" baseline="-25000" dirty="0"/>
                  <a:t> </a:t>
                </a:r>
                <a:r>
                  <a:rPr lang="en-US" dirty="0"/>
                  <a:t> ,</a:t>
                </a:r>
                <a:r>
                  <a:rPr lang="en-US" dirty="0" err="1"/>
                  <a:t>m</a:t>
                </a:r>
                <a:r>
                  <a:rPr lang="en-US" baseline="-25000" dirty="0" err="1"/>
                  <a:t>tt</a:t>
                </a:r>
                <a:endParaRPr lang="en-US" baseline="-250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The results are presented in fiducial, </a:t>
                </a:r>
                <a:r>
                  <a:rPr lang="en-US" dirty="0" err="1"/>
                  <a:t>parton</a:t>
                </a:r>
                <a:r>
                  <a:rPr lang="en-US" dirty="0"/>
                  <a:t> and particle phase spaces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Absolute and normalized cross sections</a:t>
                </a:r>
              </a:p>
              <a:p>
                <a:pPr lvl="1"/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Results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Comparison with MC models: </a:t>
                </a:r>
                <a:r>
                  <a:rPr lang="en-US" dirty="0">
                    <a:solidFill>
                      <a:srgbClr val="FF0000"/>
                    </a:solidFill>
                  </a:rPr>
                  <a:t>Powheg+Pythia8</a:t>
                </a:r>
                <a:r>
                  <a:rPr lang="en-US" dirty="0"/>
                  <a:t>,  </a:t>
                </a:r>
                <a:r>
                  <a:rPr lang="en-US" dirty="0" err="1">
                    <a:solidFill>
                      <a:srgbClr val="00B050"/>
                    </a:solidFill>
                  </a:rPr>
                  <a:t>Powheg+Hewig</a:t>
                </a:r>
                <a:r>
                  <a:rPr lang="en-US" dirty="0">
                    <a:solidFill>
                      <a:srgbClr val="00B050"/>
                    </a:solidFill>
                  </a:rPr>
                  <a:t>++</a:t>
                </a:r>
                <a:r>
                  <a:rPr lang="en-US" dirty="0"/>
                  <a:t>, </a:t>
                </a:r>
                <a:r>
                  <a:rPr lang="en-US" dirty="0">
                    <a:solidFill>
                      <a:srgbClr val="0070C0"/>
                    </a:solidFill>
                  </a:rPr>
                  <a:t>aMC@NLO+Pythia8</a:t>
                </a:r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Shapes show overall compatibility with theory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Systematically lower cross section in data </a:t>
                </a:r>
                <a:r>
                  <a:rPr lang="en-US" i="1" dirty="0"/>
                  <a:t>(this is a known effect also reported by ATLAS and other CMS measurements)</a:t>
                </a:r>
                <a:endParaRPr lang="en-US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662" y="994867"/>
                <a:ext cx="8595360" cy="4524315"/>
              </a:xfrm>
              <a:prstGeom prst="rect">
                <a:avLst/>
              </a:prstGeom>
              <a:blipFill>
                <a:blip r:embed="rId4"/>
                <a:stretch>
                  <a:fillRect l="-295" t="-279" r="-737" b="-11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</p:spTree>
    <p:extLst>
      <p:ext uri="{BB962C8B-B14F-4D97-AF65-F5344CB8AC3E}">
        <p14:creationId xmlns:p14="http://schemas.microsoft.com/office/powerpoint/2010/main" val="9143634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0100" y="3183045"/>
            <a:ext cx="7543800" cy="422969"/>
          </a:xfrm>
        </p:spPr>
        <p:txBody>
          <a:bodyPr>
            <a:noAutofit/>
          </a:bodyPr>
          <a:lstStyle/>
          <a:p>
            <a:pPr algn="ctr"/>
            <a:r>
              <a:rPr lang="en-US" sz="3600" dirty="0"/>
              <a:t>Thank you for your attention!</a:t>
            </a:r>
            <a:endParaRPr lang="en-GB" sz="36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972" y="30475"/>
            <a:ext cx="647700" cy="647700"/>
          </a:xfrm>
        </p:spPr>
      </p:pic>
      <p:cxnSp>
        <p:nvCxnSpPr>
          <p:cNvPr id="5" name="Straight Connector 4"/>
          <p:cNvCxnSpPr/>
          <p:nvPr/>
        </p:nvCxnSpPr>
        <p:spPr>
          <a:xfrm>
            <a:off x="0" y="716886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752243"/>
            <a:ext cx="91440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0" y="30475"/>
            <a:ext cx="647700" cy="647700"/>
          </a:xfrm>
          <a:prstGeom prst="rect">
            <a:avLst/>
          </a:prstGeom>
        </p:spPr>
      </p:pic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24</a:t>
            </a:fld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</p:spTree>
    <p:extLst>
      <p:ext uri="{BB962C8B-B14F-4D97-AF65-F5344CB8AC3E}">
        <p14:creationId xmlns:p14="http://schemas.microsoft.com/office/powerpoint/2010/main" val="14114011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0100" y="2991917"/>
            <a:ext cx="7543800" cy="668223"/>
          </a:xfrm>
        </p:spPr>
        <p:txBody>
          <a:bodyPr>
            <a:noAutofit/>
          </a:bodyPr>
          <a:lstStyle/>
          <a:p>
            <a:pPr algn="ctr"/>
            <a:r>
              <a:rPr lang="en-US" sz="3600" dirty="0"/>
              <a:t>BACKUP SLIDES</a:t>
            </a:r>
            <a:endParaRPr lang="en-GB" sz="36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972" y="30475"/>
            <a:ext cx="647700" cy="647700"/>
          </a:xfrm>
        </p:spPr>
      </p:pic>
      <p:cxnSp>
        <p:nvCxnSpPr>
          <p:cNvPr id="5" name="Straight Connector 4"/>
          <p:cNvCxnSpPr/>
          <p:nvPr/>
        </p:nvCxnSpPr>
        <p:spPr>
          <a:xfrm>
            <a:off x="0" y="716886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752243"/>
            <a:ext cx="91440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0" y="30475"/>
            <a:ext cx="647700" cy="647700"/>
          </a:xfrm>
          <a:prstGeom prst="rect">
            <a:avLst/>
          </a:prstGeom>
        </p:spPr>
      </p:pic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25</a:t>
            </a:fld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</p:spTree>
    <p:extLst>
      <p:ext uri="{BB962C8B-B14F-4D97-AF65-F5344CB8AC3E}">
        <p14:creationId xmlns:p14="http://schemas.microsoft.com/office/powerpoint/2010/main" val="18633500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381" y="142840"/>
            <a:ext cx="7543800" cy="422969"/>
          </a:xfrm>
        </p:spPr>
        <p:txBody>
          <a:bodyPr>
            <a:normAutofit/>
          </a:bodyPr>
          <a:lstStyle/>
          <a:p>
            <a:pPr algn="ctr"/>
            <a:r>
              <a:rPr lang="en-US" sz="2500" dirty="0"/>
              <a:t>MVA training: Correlation Matrices</a:t>
            </a:r>
            <a:endParaRPr lang="en-GB" sz="25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972" y="30475"/>
            <a:ext cx="647700" cy="647700"/>
          </a:xfrm>
        </p:spPr>
      </p:pic>
      <p:cxnSp>
        <p:nvCxnSpPr>
          <p:cNvPr id="5" name="Straight Connector 4"/>
          <p:cNvCxnSpPr/>
          <p:nvPr/>
        </p:nvCxnSpPr>
        <p:spPr>
          <a:xfrm>
            <a:off x="0" y="716886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752243"/>
            <a:ext cx="91440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0" y="30475"/>
            <a:ext cx="647700" cy="647700"/>
          </a:xfrm>
          <a:prstGeom prst="rect">
            <a:avLst/>
          </a:prstGeom>
        </p:spPr>
      </p:pic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26</a:t>
            </a:fld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740" y="1462192"/>
            <a:ext cx="4166235" cy="39147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90720" y="1493624"/>
            <a:ext cx="4229100" cy="385191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</p:spTree>
    <p:extLst>
      <p:ext uri="{BB962C8B-B14F-4D97-AF65-F5344CB8AC3E}">
        <p14:creationId xmlns:p14="http://schemas.microsoft.com/office/powerpoint/2010/main" val="42079511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381" y="142840"/>
            <a:ext cx="7543800" cy="422969"/>
          </a:xfrm>
        </p:spPr>
        <p:txBody>
          <a:bodyPr>
            <a:normAutofit/>
          </a:bodyPr>
          <a:lstStyle/>
          <a:p>
            <a:pPr algn="ctr"/>
            <a:r>
              <a:rPr lang="en-US" sz="2500" dirty="0"/>
              <a:t>Data vs MC: </a:t>
            </a:r>
            <a:r>
              <a:rPr lang="en-US" sz="2500" dirty="0" err="1"/>
              <a:t>Subjet</a:t>
            </a:r>
            <a:r>
              <a:rPr lang="en-US" sz="2500" dirty="0"/>
              <a:t> Properties</a:t>
            </a:r>
            <a:endParaRPr lang="en-GB" sz="25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972" y="30475"/>
            <a:ext cx="647700" cy="647700"/>
          </a:xfrm>
        </p:spPr>
      </p:pic>
      <p:cxnSp>
        <p:nvCxnSpPr>
          <p:cNvPr id="5" name="Straight Connector 4"/>
          <p:cNvCxnSpPr/>
          <p:nvPr/>
        </p:nvCxnSpPr>
        <p:spPr>
          <a:xfrm>
            <a:off x="0" y="716886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752243"/>
            <a:ext cx="91440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0" y="30475"/>
            <a:ext cx="647700" cy="647700"/>
          </a:xfrm>
          <a:prstGeom prst="rect">
            <a:avLst/>
          </a:prstGeom>
        </p:spPr>
      </p:pic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27</a:t>
            </a:fld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33011A-E9D1-B046-80AA-95A72775D1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853788"/>
            <a:ext cx="6133171" cy="532222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CF85EE7-6C64-F648-80B3-B09AF320A7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77414" y="991411"/>
            <a:ext cx="3066586" cy="26863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945AF38-B066-254D-A886-F0C693D1D4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77414" y="3622743"/>
            <a:ext cx="3066586" cy="2686317"/>
          </a:xfrm>
          <a:prstGeom prst="rect">
            <a:avLst/>
          </a:prstGeom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</p:spTree>
    <p:extLst>
      <p:ext uri="{BB962C8B-B14F-4D97-AF65-F5344CB8AC3E}">
        <p14:creationId xmlns:p14="http://schemas.microsoft.com/office/powerpoint/2010/main" val="32798880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381" y="142840"/>
            <a:ext cx="7543800" cy="422969"/>
          </a:xfrm>
        </p:spPr>
        <p:txBody>
          <a:bodyPr>
            <a:normAutofit/>
          </a:bodyPr>
          <a:lstStyle/>
          <a:p>
            <a:pPr algn="ctr"/>
            <a:r>
              <a:rPr lang="en-US" sz="2500" dirty="0"/>
              <a:t>Data vs MC: </a:t>
            </a:r>
            <a:r>
              <a:rPr lang="en-US" sz="2500" dirty="0" err="1"/>
              <a:t>ttbar</a:t>
            </a:r>
            <a:r>
              <a:rPr lang="en-US" sz="2500" dirty="0"/>
              <a:t> Kinematics</a:t>
            </a:r>
            <a:endParaRPr lang="en-GB" sz="25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972" y="30475"/>
            <a:ext cx="647700" cy="647700"/>
          </a:xfrm>
        </p:spPr>
      </p:pic>
      <p:cxnSp>
        <p:nvCxnSpPr>
          <p:cNvPr id="5" name="Straight Connector 4"/>
          <p:cNvCxnSpPr/>
          <p:nvPr/>
        </p:nvCxnSpPr>
        <p:spPr>
          <a:xfrm>
            <a:off x="0" y="716886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752243"/>
            <a:ext cx="91440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0" y="30475"/>
            <a:ext cx="647700" cy="647700"/>
          </a:xfrm>
          <a:prstGeom prst="rect">
            <a:avLst/>
          </a:prstGeom>
        </p:spPr>
      </p:pic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28</a:t>
            </a:fld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3309" y="825968"/>
            <a:ext cx="2937381" cy="258733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380" y="3413303"/>
            <a:ext cx="3167063" cy="270033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02308" y="3433305"/>
            <a:ext cx="3107055" cy="2660333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</p:spTree>
    <p:extLst>
      <p:ext uri="{BB962C8B-B14F-4D97-AF65-F5344CB8AC3E}">
        <p14:creationId xmlns:p14="http://schemas.microsoft.com/office/powerpoint/2010/main" val="35381818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381" y="142840"/>
            <a:ext cx="7543800" cy="422969"/>
          </a:xfrm>
        </p:spPr>
        <p:txBody>
          <a:bodyPr>
            <a:normAutofit/>
          </a:bodyPr>
          <a:lstStyle/>
          <a:p>
            <a:pPr algn="ctr"/>
            <a:r>
              <a:rPr lang="en-US" sz="2500" dirty="0" smtClean="0"/>
              <a:t>Particle Level Selection</a:t>
            </a:r>
            <a:endParaRPr lang="en-GB" sz="25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972" y="30475"/>
            <a:ext cx="647700" cy="647700"/>
          </a:xfrm>
        </p:spPr>
      </p:pic>
      <p:cxnSp>
        <p:nvCxnSpPr>
          <p:cNvPr id="5" name="Straight Connector 4"/>
          <p:cNvCxnSpPr/>
          <p:nvPr/>
        </p:nvCxnSpPr>
        <p:spPr>
          <a:xfrm>
            <a:off x="0" y="716886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752243"/>
            <a:ext cx="91440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0" y="30475"/>
            <a:ext cx="647700" cy="647700"/>
          </a:xfrm>
          <a:prstGeom prst="rect">
            <a:avLst/>
          </a:prstGeom>
        </p:spPr>
      </p:pic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29</a:t>
            </a:fld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A13FAA8-6A0C-2646-8264-6C140E4C15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812" y="1600200"/>
            <a:ext cx="2903438" cy="172523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EBABFC1-19A5-9F4A-AFDA-2D44E546BA17}"/>
              </a:ext>
            </a:extLst>
          </p:cNvPr>
          <p:cNvSpPr txBox="1"/>
          <p:nvPr/>
        </p:nvSpPr>
        <p:spPr>
          <a:xfrm>
            <a:off x="793381" y="1178308"/>
            <a:ext cx="2553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Particle Level selection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6812" y="3812530"/>
            <a:ext cx="3930156" cy="2393606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4680083" y="4732333"/>
            <a:ext cx="25000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Particle to </a:t>
            </a:r>
            <a:r>
              <a:rPr lang="en-US" sz="1200" dirty="0" err="1"/>
              <a:t>parton</a:t>
            </a:r>
            <a:r>
              <a:rPr lang="en-US" sz="1200" dirty="0"/>
              <a:t> matching efficiency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4588564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381" y="142840"/>
            <a:ext cx="7543800" cy="422969"/>
          </a:xfrm>
        </p:spPr>
        <p:txBody>
          <a:bodyPr>
            <a:normAutofit/>
          </a:bodyPr>
          <a:lstStyle/>
          <a:p>
            <a:pPr algn="ctr"/>
            <a:r>
              <a:rPr lang="en-US" sz="2500" dirty="0"/>
              <a:t>Top Quark</a:t>
            </a:r>
            <a:endParaRPr lang="en-GB" sz="25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972" y="30475"/>
            <a:ext cx="647700" cy="647700"/>
          </a:xfrm>
        </p:spPr>
      </p:pic>
      <p:cxnSp>
        <p:nvCxnSpPr>
          <p:cNvPr id="5" name="Straight Connector 4"/>
          <p:cNvCxnSpPr/>
          <p:nvPr/>
        </p:nvCxnSpPr>
        <p:spPr>
          <a:xfrm>
            <a:off x="0" y="716886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752243"/>
            <a:ext cx="91440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0" y="30475"/>
            <a:ext cx="647700" cy="647700"/>
          </a:xfrm>
          <a:prstGeom prst="rect">
            <a:avLst/>
          </a:prstGeom>
        </p:spPr>
      </p:pic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3</a:t>
            </a:fld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43890" y="943661"/>
                <a:ext cx="9042782" cy="2486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+mj-lt"/>
                  </a:rPr>
                  <a:t>Mass: 172.44 ± 0.13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𝐺𝑒𝑉</m:t>
                        </m:r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GB" dirty="0">
                  <a:latin typeface="+mj-lt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dirty="0">
                  <a:latin typeface="+mj-lt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+mj-lt"/>
                  </a:rPr>
                  <a:t>Top Quark decay:</a:t>
                </a: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ac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W</m:t>
                            </m:r>
                          </m:e>
                          <m:sup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+</m:t>
                        </m:r>
                        <m:acc>
                          <m:accPr>
                            <m:chr m:val="̅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acc>
                      </m:e>
                    </m:d>
                  </m:oMath>
                </a14:m>
                <a:endParaRPr lang="en-US" b="0" dirty="0">
                  <a:latin typeface="+mj-lt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b="0" dirty="0">
                  <a:latin typeface="+mj-lt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+mj-lt"/>
                  </a:rPr>
                  <a:t>Top quark pair production</a:t>
                </a: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 </m:t>
                    </m:r>
                    <m:acc>
                      <m:accPr>
                        <m:chr m:val="̅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 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̅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acc>
                  </m:oMath>
                </a14:m>
                <a:endParaRPr lang="en-US" b="0" dirty="0">
                  <a:latin typeface="+mj-lt"/>
                </a:endParaRP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̅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acc>
                  </m:oMath>
                </a14:m>
                <a:endParaRPr lang="en-US" b="0" dirty="0">
                  <a:latin typeface="+mj-lt"/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90" y="943661"/>
                <a:ext cx="9042782" cy="2486322"/>
              </a:xfrm>
              <a:prstGeom prst="rect">
                <a:avLst/>
              </a:prstGeom>
              <a:blipFill>
                <a:blip r:embed="rId4"/>
                <a:stretch>
                  <a:fillRect b="-122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2172" y="3429983"/>
            <a:ext cx="6995181" cy="215040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72125" y="896333"/>
            <a:ext cx="3009900" cy="25336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536191" y="5593139"/>
            <a:ext cx="29041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Gluon Fusion is dominant at LHC</a:t>
            </a:r>
            <a:endParaRPr lang="en-GB" sz="1600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</p:spTree>
    <p:extLst>
      <p:ext uri="{BB962C8B-B14F-4D97-AF65-F5344CB8AC3E}">
        <p14:creationId xmlns:p14="http://schemas.microsoft.com/office/powerpoint/2010/main" val="22387144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381" y="142840"/>
            <a:ext cx="7543800" cy="422969"/>
          </a:xfrm>
        </p:spPr>
        <p:txBody>
          <a:bodyPr>
            <a:normAutofit/>
          </a:bodyPr>
          <a:lstStyle/>
          <a:p>
            <a:pPr algn="ctr"/>
            <a:r>
              <a:rPr lang="en-US" sz="2500" dirty="0"/>
              <a:t>Migration Matrices</a:t>
            </a:r>
            <a:endParaRPr lang="en-GB" sz="25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972" y="30475"/>
            <a:ext cx="647700" cy="647700"/>
          </a:xfrm>
        </p:spPr>
      </p:pic>
      <p:cxnSp>
        <p:nvCxnSpPr>
          <p:cNvPr id="5" name="Straight Connector 4"/>
          <p:cNvCxnSpPr/>
          <p:nvPr/>
        </p:nvCxnSpPr>
        <p:spPr>
          <a:xfrm>
            <a:off x="0" y="716886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752243"/>
            <a:ext cx="91440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0" y="30475"/>
            <a:ext cx="647700" cy="647700"/>
          </a:xfrm>
          <a:prstGeom prst="rect">
            <a:avLst/>
          </a:prstGeom>
        </p:spPr>
      </p:pic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30</a:t>
            </a:fld>
            <a:endParaRPr lang="en-GB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6" y="787601"/>
            <a:ext cx="2884361" cy="242430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6527" y="779250"/>
            <a:ext cx="2852357" cy="246430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89937" y="829252"/>
            <a:ext cx="2868359" cy="23963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890" y="3639695"/>
            <a:ext cx="2872359" cy="239229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33820" y="3595689"/>
            <a:ext cx="2876360" cy="243630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89937" y="3605690"/>
            <a:ext cx="2840355" cy="2416302"/>
          </a:xfrm>
          <a:prstGeom prst="rect">
            <a:avLst/>
          </a:prstGeom>
        </p:spPr>
      </p:pic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</p:spTree>
    <p:extLst>
      <p:ext uri="{BB962C8B-B14F-4D97-AF65-F5344CB8AC3E}">
        <p14:creationId xmlns:p14="http://schemas.microsoft.com/office/powerpoint/2010/main" val="1081161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381" y="142840"/>
            <a:ext cx="7543800" cy="422969"/>
          </a:xfrm>
        </p:spPr>
        <p:txBody>
          <a:bodyPr>
            <a:normAutofit/>
          </a:bodyPr>
          <a:lstStyle/>
          <a:p>
            <a:pPr algn="ctr"/>
            <a:r>
              <a:rPr lang="en-US" sz="2500" dirty="0"/>
              <a:t>Results for Fiducial Measurement (top </a:t>
            </a:r>
            <a:r>
              <a:rPr lang="en-US" sz="2500" dirty="0" err="1"/>
              <a:t>p</a:t>
            </a:r>
            <a:r>
              <a:rPr lang="en-US" sz="2500" baseline="-25000" dirty="0" err="1"/>
              <a:t>T</a:t>
            </a:r>
            <a:r>
              <a:rPr lang="en-US" sz="2500" dirty="0"/>
              <a:t> , </a:t>
            </a:r>
            <a:r>
              <a:rPr lang="en-US" sz="2500" dirty="0" err="1"/>
              <a:t>m</a:t>
            </a:r>
            <a:r>
              <a:rPr lang="en-US" sz="2500" baseline="-25000" dirty="0" err="1"/>
              <a:t>tt</a:t>
            </a:r>
            <a:r>
              <a:rPr lang="en-US" sz="2500" dirty="0"/>
              <a:t>)</a:t>
            </a:r>
            <a:endParaRPr lang="en-GB" sz="25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972" y="30475"/>
            <a:ext cx="647700" cy="647700"/>
          </a:xfrm>
        </p:spPr>
      </p:pic>
      <p:cxnSp>
        <p:nvCxnSpPr>
          <p:cNvPr id="5" name="Straight Connector 4"/>
          <p:cNvCxnSpPr/>
          <p:nvPr/>
        </p:nvCxnSpPr>
        <p:spPr>
          <a:xfrm>
            <a:off x="0" y="716886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752243"/>
            <a:ext cx="91440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0" y="30475"/>
            <a:ext cx="647700" cy="647700"/>
          </a:xfrm>
          <a:prstGeom prst="rect">
            <a:avLst/>
          </a:prstGeom>
        </p:spPr>
      </p:pic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31</a:t>
            </a:fld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36E18FA-891F-BA46-8A63-CF54AED5CA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590" y="829252"/>
            <a:ext cx="7772400" cy="5419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2011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381" y="142840"/>
            <a:ext cx="7543800" cy="422969"/>
          </a:xfrm>
        </p:spPr>
        <p:txBody>
          <a:bodyPr>
            <a:normAutofit/>
          </a:bodyPr>
          <a:lstStyle/>
          <a:p>
            <a:pPr algn="ctr"/>
            <a:r>
              <a:rPr lang="en-US" sz="2500" dirty="0"/>
              <a:t>Results for Particle Measurement (top </a:t>
            </a:r>
            <a:r>
              <a:rPr lang="en-US" sz="2500" dirty="0" err="1"/>
              <a:t>p</a:t>
            </a:r>
            <a:r>
              <a:rPr lang="en-US" sz="2500" baseline="-25000" dirty="0" err="1"/>
              <a:t>T</a:t>
            </a:r>
            <a:r>
              <a:rPr lang="en-US" sz="2500" dirty="0"/>
              <a:t> , </a:t>
            </a:r>
            <a:r>
              <a:rPr lang="en-US" sz="2500" dirty="0" err="1"/>
              <a:t>m</a:t>
            </a:r>
            <a:r>
              <a:rPr lang="en-US" sz="2500" baseline="-25000" dirty="0" err="1"/>
              <a:t>tt</a:t>
            </a:r>
            <a:r>
              <a:rPr lang="en-US" sz="2500" dirty="0"/>
              <a:t>)</a:t>
            </a:r>
            <a:endParaRPr lang="en-GB" sz="25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972" y="30475"/>
            <a:ext cx="647700" cy="647700"/>
          </a:xfrm>
        </p:spPr>
      </p:pic>
      <p:cxnSp>
        <p:nvCxnSpPr>
          <p:cNvPr id="5" name="Straight Connector 4"/>
          <p:cNvCxnSpPr/>
          <p:nvPr/>
        </p:nvCxnSpPr>
        <p:spPr>
          <a:xfrm>
            <a:off x="0" y="716886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752243"/>
            <a:ext cx="91440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0" y="30475"/>
            <a:ext cx="647700" cy="647700"/>
          </a:xfrm>
          <a:prstGeom prst="rect">
            <a:avLst/>
          </a:prstGeom>
        </p:spPr>
      </p:pic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32</a:t>
            </a:fld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29B57E1-1161-6E43-A49F-D1680C881F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590" y="867964"/>
            <a:ext cx="7772400" cy="5380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5615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381" y="142840"/>
            <a:ext cx="7543800" cy="422969"/>
          </a:xfrm>
        </p:spPr>
        <p:txBody>
          <a:bodyPr>
            <a:normAutofit/>
          </a:bodyPr>
          <a:lstStyle/>
          <a:p>
            <a:pPr algn="ctr"/>
            <a:r>
              <a:rPr lang="en-US" sz="2500" dirty="0"/>
              <a:t>Fiducial Results for </a:t>
            </a:r>
            <a:r>
              <a:rPr lang="el-GR" sz="2500" dirty="0"/>
              <a:t>η</a:t>
            </a:r>
            <a:r>
              <a:rPr lang="en-US" sz="2500" baseline="30000" dirty="0"/>
              <a:t>t</a:t>
            </a:r>
            <a:r>
              <a:rPr lang="en-US" sz="2500" dirty="0"/>
              <a:t> </a:t>
            </a:r>
            <a:r>
              <a:rPr lang="el-GR" sz="2500" dirty="0"/>
              <a:t>, </a:t>
            </a:r>
            <a:r>
              <a:rPr lang="en-US" sz="2500" dirty="0" err="1"/>
              <a:t>p</a:t>
            </a:r>
            <a:r>
              <a:rPr lang="en-US" sz="2500" baseline="-25000" dirty="0" err="1"/>
              <a:t>T,tt</a:t>
            </a:r>
            <a:r>
              <a:rPr lang="en-US" sz="2500" dirty="0"/>
              <a:t>, </a:t>
            </a:r>
            <a:r>
              <a:rPr lang="en-US" sz="2500" dirty="0" err="1"/>
              <a:t>y</a:t>
            </a:r>
            <a:r>
              <a:rPr lang="en-US" sz="2500" baseline="-25000" dirty="0" err="1"/>
              <a:t>tt</a:t>
            </a:r>
            <a:r>
              <a:rPr lang="el-GR" sz="2500" dirty="0"/>
              <a:t> </a:t>
            </a:r>
            <a:endParaRPr lang="en-GB" sz="25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972" y="30475"/>
            <a:ext cx="647700" cy="647700"/>
          </a:xfrm>
        </p:spPr>
      </p:pic>
      <p:cxnSp>
        <p:nvCxnSpPr>
          <p:cNvPr id="5" name="Straight Connector 4"/>
          <p:cNvCxnSpPr/>
          <p:nvPr/>
        </p:nvCxnSpPr>
        <p:spPr>
          <a:xfrm>
            <a:off x="0" y="716886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752243"/>
            <a:ext cx="91440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0" y="30475"/>
            <a:ext cx="647700" cy="647700"/>
          </a:xfrm>
          <a:prstGeom prst="rect">
            <a:avLst/>
          </a:prstGeom>
        </p:spPr>
      </p:pic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33</a:t>
            </a:fld>
            <a:endParaRPr lang="en-GB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55" y="821890"/>
            <a:ext cx="2788920" cy="25146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945" y="3472608"/>
            <a:ext cx="2872740" cy="25527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55581" y="856180"/>
            <a:ext cx="2819400" cy="244602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6531" y="3549418"/>
            <a:ext cx="2857500" cy="246126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19454" y="829252"/>
            <a:ext cx="2788920" cy="246126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19454" y="3575951"/>
            <a:ext cx="2811780" cy="2423160"/>
          </a:xfrm>
          <a:prstGeom prst="rect">
            <a:avLst/>
          </a:prstGeom>
        </p:spPr>
      </p:pic>
      <p:sp>
        <p:nvSpPr>
          <p:cNvPr id="24" name="Date Placeholder 2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</p:spTree>
    <p:extLst>
      <p:ext uri="{BB962C8B-B14F-4D97-AF65-F5344CB8AC3E}">
        <p14:creationId xmlns:p14="http://schemas.microsoft.com/office/powerpoint/2010/main" val="17058439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381" y="142840"/>
            <a:ext cx="7543800" cy="422969"/>
          </a:xfrm>
        </p:spPr>
        <p:txBody>
          <a:bodyPr>
            <a:normAutofit/>
          </a:bodyPr>
          <a:lstStyle/>
          <a:p>
            <a:pPr algn="ctr"/>
            <a:r>
              <a:rPr lang="en-US" sz="2500" dirty="0"/>
              <a:t>Parton Results for </a:t>
            </a:r>
            <a:r>
              <a:rPr lang="el-GR" sz="2500" dirty="0"/>
              <a:t>η</a:t>
            </a:r>
            <a:r>
              <a:rPr lang="en-US" sz="2500" baseline="30000" dirty="0"/>
              <a:t>t</a:t>
            </a:r>
            <a:r>
              <a:rPr lang="en-US" sz="2500" dirty="0"/>
              <a:t> </a:t>
            </a:r>
            <a:r>
              <a:rPr lang="el-GR" sz="2500" dirty="0"/>
              <a:t>, </a:t>
            </a:r>
            <a:r>
              <a:rPr lang="en-US" sz="2500" dirty="0" err="1"/>
              <a:t>p</a:t>
            </a:r>
            <a:r>
              <a:rPr lang="en-US" sz="2500" baseline="-25000" dirty="0" err="1"/>
              <a:t>T,tt</a:t>
            </a:r>
            <a:r>
              <a:rPr lang="en-US" sz="2500" dirty="0"/>
              <a:t>, </a:t>
            </a:r>
            <a:r>
              <a:rPr lang="en-US" sz="2500" dirty="0" err="1"/>
              <a:t>y</a:t>
            </a:r>
            <a:r>
              <a:rPr lang="en-US" sz="2500" baseline="-25000" dirty="0" err="1"/>
              <a:t>tt</a:t>
            </a:r>
            <a:r>
              <a:rPr lang="el-GR" sz="2500" dirty="0"/>
              <a:t> </a:t>
            </a:r>
            <a:endParaRPr lang="en-GB" sz="25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972" y="30475"/>
            <a:ext cx="647700" cy="647700"/>
          </a:xfrm>
        </p:spPr>
      </p:pic>
      <p:cxnSp>
        <p:nvCxnSpPr>
          <p:cNvPr id="5" name="Straight Connector 4"/>
          <p:cNvCxnSpPr/>
          <p:nvPr/>
        </p:nvCxnSpPr>
        <p:spPr>
          <a:xfrm>
            <a:off x="0" y="716886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752243"/>
            <a:ext cx="91440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0" y="30475"/>
            <a:ext cx="647700" cy="647700"/>
          </a:xfrm>
          <a:prstGeom prst="rect">
            <a:avLst/>
          </a:prstGeom>
        </p:spPr>
      </p:pic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34</a:t>
            </a:fld>
            <a:endParaRPr lang="en-GB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02" y="846859"/>
            <a:ext cx="2827020" cy="241554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220" y="3548558"/>
            <a:ext cx="2834640" cy="24460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70821" y="846859"/>
            <a:ext cx="2773680" cy="245364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70821" y="3567608"/>
            <a:ext cx="2788920" cy="240792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24702" y="884959"/>
            <a:ext cx="2758440" cy="237744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24702" y="3600833"/>
            <a:ext cx="2758440" cy="2423160"/>
          </a:xfrm>
          <a:prstGeom prst="rect">
            <a:avLst/>
          </a:prstGeom>
        </p:spPr>
      </p:pic>
      <p:sp>
        <p:nvSpPr>
          <p:cNvPr id="21" name="Date Placeholder 2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</p:spTree>
    <p:extLst>
      <p:ext uri="{BB962C8B-B14F-4D97-AF65-F5344CB8AC3E}">
        <p14:creationId xmlns:p14="http://schemas.microsoft.com/office/powerpoint/2010/main" val="34289807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381" y="142840"/>
            <a:ext cx="7543800" cy="422969"/>
          </a:xfrm>
        </p:spPr>
        <p:txBody>
          <a:bodyPr>
            <a:normAutofit/>
          </a:bodyPr>
          <a:lstStyle/>
          <a:p>
            <a:pPr algn="ctr"/>
            <a:r>
              <a:rPr lang="en-US" sz="2500" dirty="0"/>
              <a:t>Particle Results for </a:t>
            </a:r>
            <a:r>
              <a:rPr lang="el-GR" sz="2500" dirty="0"/>
              <a:t>η</a:t>
            </a:r>
            <a:r>
              <a:rPr lang="en-US" sz="2500" baseline="30000" dirty="0"/>
              <a:t>t</a:t>
            </a:r>
            <a:r>
              <a:rPr lang="en-US" sz="2500" dirty="0"/>
              <a:t> </a:t>
            </a:r>
            <a:r>
              <a:rPr lang="el-GR" sz="2500" dirty="0"/>
              <a:t>, </a:t>
            </a:r>
            <a:r>
              <a:rPr lang="en-US" sz="2500" dirty="0" err="1"/>
              <a:t>p</a:t>
            </a:r>
            <a:r>
              <a:rPr lang="en-US" sz="2500" baseline="-25000" dirty="0" err="1"/>
              <a:t>T,tt</a:t>
            </a:r>
            <a:r>
              <a:rPr lang="en-US" sz="2500" dirty="0"/>
              <a:t>, </a:t>
            </a:r>
            <a:r>
              <a:rPr lang="en-US" sz="2500" dirty="0" err="1"/>
              <a:t>y</a:t>
            </a:r>
            <a:r>
              <a:rPr lang="en-US" sz="2500" baseline="-25000" dirty="0" err="1"/>
              <a:t>tt</a:t>
            </a:r>
            <a:r>
              <a:rPr lang="el-GR" sz="2500" dirty="0"/>
              <a:t> </a:t>
            </a:r>
            <a:endParaRPr lang="en-GB" sz="25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972" y="30475"/>
            <a:ext cx="647700" cy="647700"/>
          </a:xfrm>
        </p:spPr>
      </p:pic>
      <p:cxnSp>
        <p:nvCxnSpPr>
          <p:cNvPr id="5" name="Straight Connector 4"/>
          <p:cNvCxnSpPr/>
          <p:nvPr/>
        </p:nvCxnSpPr>
        <p:spPr>
          <a:xfrm>
            <a:off x="0" y="716886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752243"/>
            <a:ext cx="91440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0" y="30475"/>
            <a:ext cx="647700" cy="647700"/>
          </a:xfrm>
          <a:prstGeom prst="rect">
            <a:avLst/>
          </a:prstGeom>
        </p:spPr>
      </p:pic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35</a:t>
            </a:fld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3472" y="829252"/>
            <a:ext cx="2743200" cy="242316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6802" y="3501129"/>
            <a:ext cx="2796540" cy="237744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78441" y="845942"/>
            <a:ext cx="2773680" cy="237744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85160" y="3465324"/>
            <a:ext cx="2773680" cy="24384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097" y="845942"/>
            <a:ext cx="2743200" cy="238506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2777" y="3469204"/>
            <a:ext cx="2804160" cy="241554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</p:spTree>
    <p:extLst>
      <p:ext uri="{BB962C8B-B14F-4D97-AF65-F5344CB8AC3E}">
        <p14:creationId xmlns:p14="http://schemas.microsoft.com/office/powerpoint/2010/main" val="23359097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381" y="142840"/>
            <a:ext cx="7543800" cy="422969"/>
          </a:xfrm>
        </p:spPr>
        <p:txBody>
          <a:bodyPr>
            <a:normAutofit/>
          </a:bodyPr>
          <a:lstStyle/>
          <a:p>
            <a:pPr algn="ctr"/>
            <a:r>
              <a:rPr lang="en-US" sz="2500" dirty="0"/>
              <a:t>Top </a:t>
            </a:r>
            <a:r>
              <a:rPr lang="en-US" sz="2500" dirty="0" err="1"/>
              <a:t>AntiTop</a:t>
            </a:r>
            <a:r>
              <a:rPr lang="en-US" sz="2500" dirty="0"/>
              <a:t> system decay</a:t>
            </a:r>
            <a:endParaRPr lang="en-GB" sz="25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972" y="30475"/>
            <a:ext cx="647700" cy="647700"/>
          </a:xfrm>
        </p:spPr>
      </p:pic>
      <p:cxnSp>
        <p:nvCxnSpPr>
          <p:cNvPr id="5" name="Straight Connector 4"/>
          <p:cNvCxnSpPr/>
          <p:nvPr/>
        </p:nvCxnSpPr>
        <p:spPr>
          <a:xfrm>
            <a:off x="0" y="716886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752243"/>
            <a:ext cx="91440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0" y="30475"/>
            <a:ext cx="647700" cy="647700"/>
          </a:xfrm>
          <a:prstGeom prst="rect">
            <a:avLst/>
          </a:prstGeom>
        </p:spPr>
      </p:pic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4</a:t>
            </a:fld>
            <a:endParaRPr lang="en-GB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3704" y="2769668"/>
            <a:ext cx="5197602" cy="292928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165838" y="936346"/>
                <a:ext cx="8831858" cy="1833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acc>
                      <m:accPr>
                        <m:chr m:val="̅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 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  <m:acc>
                      <m:accPr>
                        <m:chr m:val="̅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 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acc>
                      <m:accPr>
                        <m:chr m:val="̅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p>
                    <m:acc>
                      <m:accPr>
                        <m:chr m:val="̅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̅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 (45.7 %) </a:t>
                </a:r>
                <a:r>
                  <a:rPr lang="en-GB" dirty="0">
                    <a:sym typeface="Wingdings" panose="05000000000000000000" pitchFamily="2" charset="2"/>
                  </a:rPr>
                  <a:t> hadronic</a:t>
                </a:r>
              </a:p>
              <a:p>
                <a:pPr marL="342900" indent="-342900">
                  <a:buFont typeface="+mj-lt"/>
                  <a:buAutoNum type="arabicPeriod"/>
                </a:pPr>
                <a:endParaRPr lang="en-US" dirty="0"/>
              </a:p>
              <a:p>
                <a:pPr marL="342900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 →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𝑏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 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𝑞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̅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  <m:acc>
                      <m:accPr>
                        <m:chr m:val="̅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l-G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l-GR" b="0" i="1" smtClean="0">
                                <a:latin typeface="Cambria Math" panose="02040503050406030204" pitchFamily="18" charset="0"/>
                              </a:rPr>
                              <m:t>𝜈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e>
                    </m:acc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sSub>
                      <m:sSubPr>
                        <m:ctrlPr>
                          <a:rPr lang="el-G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b="0" i="1" smtClean="0">
                            <a:latin typeface="Cambria Math" panose="02040503050406030204" pitchFamily="18" charset="0"/>
                          </a:rPr>
                          <m:t>𝜈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p>
                    <m:acc>
                      <m:accPr>
                        <m:chr m:val="̅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′′′</m:t>
                    </m:r>
                    <m:acc>
                      <m:accPr>
                        <m:chr m:val="̅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</m:oMath>
                </a14:m>
                <a:r>
                  <a:rPr lang="en-GB" dirty="0"/>
                  <a:t> (43.8 %) </a:t>
                </a:r>
                <a:r>
                  <a:rPr lang="en-GB" dirty="0">
                    <a:sym typeface="Wingdings" panose="05000000000000000000" pitchFamily="2" charset="2"/>
                  </a:rPr>
                  <a:t> </a:t>
                </a:r>
                <a:r>
                  <a:rPr lang="en-GB" dirty="0" err="1">
                    <a:sym typeface="Wingdings" panose="05000000000000000000" pitchFamily="2" charset="2"/>
                  </a:rPr>
                  <a:t>semileptonic</a:t>
                </a:r>
                <a:endParaRPr lang="en-GB" dirty="0">
                  <a:sym typeface="Wingdings" panose="05000000000000000000" pitchFamily="2" charset="2"/>
                </a:endParaRPr>
              </a:p>
              <a:p>
                <a:pPr marL="342900" indent="-342900">
                  <a:buFont typeface="+mj-lt"/>
                  <a:buAutoNum type="arabicPeriod"/>
                </a:pPr>
                <a:endParaRPr lang="en-US" dirty="0"/>
              </a:p>
              <a:p>
                <a:pPr marL="342900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 →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𝑏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 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sSub>
                      <m:sSubPr>
                        <m:ctrlPr>
                          <a:rPr lang="el-G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b="0" i="1" smtClean="0">
                            <a:latin typeface="Cambria Math" panose="02040503050406030204" pitchFamily="18" charset="0"/>
                          </a:rPr>
                          <m:t>𝜈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acc>
                      <m:accPr>
                        <m:chr m:val="̅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l-GR" b="0" i="1" smtClean="0">
                            <a:latin typeface="Cambria Math" panose="02040503050406030204" pitchFamily="18" charset="0"/>
                          </a:rPr>
                          <m:t>𝜈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′</m:t>
                    </m:r>
                    <m:acc>
                      <m:accPr>
                        <m:chr m:val="̅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  <m:r>
                      <a:rPr lang="en-US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(10.5 %) </a:t>
                </a:r>
                <a:r>
                  <a:rPr lang="en-GB" dirty="0">
                    <a:sym typeface="Wingdings" panose="05000000000000000000" pitchFamily="2" charset="2"/>
                  </a:rPr>
                  <a:t> </a:t>
                </a:r>
                <a:r>
                  <a:rPr lang="en-GB" dirty="0" err="1">
                    <a:sym typeface="Wingdings" panose="05000000000000000000" pitchFamily="2" charset="2"/>
                  </a:rPr>
                  <a:t>dileptonic</a:t>
                </a:r>
                <a:endParaRPr lang="en-GB" dirty="0">
                  <a:sym typeface="Wingdings" panose="05000000000000000000" pitchFamily="2" charset="2"/>
                </a:endParaRPr>
              </a:p>
              <a:p>
                <a:pPr marL="342900" indent="-342900">
                  <a:buFont typeface="+mj-lt"/>
                  <a:buAutoNum type="arabicPeriod"/>
                </a:pPr>
                <a:endParaRPr lang="en-GB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838" y="936346"/>
                <a:ext cx="8831858" cy="1833322"/>
              </a:xfrm>
              <a:prstGeom prst="rect">
                <a:avLst/>
              </a:prstGeom>
              <a:blipFill>
                <a:blip r:embed="rId5"/>
                <a:stretch>
                  <a:fillRect l="-483" t="-2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</p:spTree>
    <p:extLst>
      <p:ext uri="{BB962C8B-B14F-4D97-AF65-F5344CB8AC3E}">
        <p14:creationId xmlns:p14="http://schemas.microsoft.com/office/powerpoint/2010/main" val="15300564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381" y="142840"/>
            <a:ext cx="7543800" cy="422969"/>
          </a:xfrm>
        </p:spPr>
        <p:txBody>
          <a:bodyPr>
            <a:normAutofit/>
          </a:bodyPr>
          <a:lstStyle/>
          <a:p>
            <a:pPr algn="ctr"/>
            <a:r>
              <a:rPr lang="en-US" sz="2500" dirty="0"/>
              <a:t>Boosted Jets</a:t>
            </a:r>
            <a:endParaRPr lang="en-GB" sz="25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972" y="30475"/>
            <a:ext cx="647700" cy="647700"/>
          </a:xfrm>
        </p:spPr>
      </p:pic>
      <p:cxnSp>
        <p:nvCxnSpPr>
          <p:cNvPr id="5" name="Straight Connector 4"/>
          <p:cNvCxnSpPr/>
          <p:nvPr/>
        </p:nvCxnSpPr>
        <p:spPr>
          <a:xfrm>
            <a:off x="0" y="716886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752243"/>
            <a:ext cx="91440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0" y="30475"/>
            <a:ext cx="647700" cy="647700"/>
          </a:xfrm>
          <a:prstGeom prst="rect">
            <a:avLst/>
          </a:prstGeom>
        </p:spPr>
      </p:pic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5</a:t>
            </a:fld>
            <a:endParaRPr lang="en-GB"/>
          </a:p>
        </p:txBody>
      </p:sp>
      <p:sp>
        <p:nvSpPr>
          <p:cNvPr id="3" name="TextBox 2"/>
          <p:cNvSpPr txBox="1"/>
          <p:nvPr/>
        </p:nvSpPr>
        <p:spPr>
          <a:xfrm>
            <a:off x="43891" y="914400"/>
            <a:ext cx="5896052" cy="5047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</a:rPr>
              <a:t>Boosted Jets are jets with high </a:t>
            </a:r>
            <a:r>
              <a:rPr lang="en-US" sz="1600" dirty="0" err="1">
                <a:latin typeface="+mj-lt"/>
              </a:rPr>
              <a:t>p</a:t>
            </a:r>
            <a:r>
              <a:rPr lang="en-US" sz="1600" baseline="-25000" dirty="0" err="1">
                <a:latin typeface="+mj-lt"/>
              </a:rPr>
              <a:t>T</a:t>
            </a:r>
            <a:r>
              <a:rPr lang="en-US" sz="1600" dirty="0">
                <a:latin typeface="+mj-lt"/>
              </a:rPr>
              <a:t> ( &gt; 400 GeV)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</a:rPr>
              <a:t>Aim is the reconstruction of two big jets that contain the decay products of the top-</a:t>
            </a:r>
            <a:r>
              <a:rPr lang="en-US" sz="1600" dirty="0" err="1">
                <a:latin typeface="+mj-lt"/>
              </a:rPr>
              <a:t>antitop</a:t>
            </a:r>
            <a:r>
              <a:rPr lang="en-US" sz="1600" dirty="0">
                <a:latin typeface="+mj-lt"/>
              </a:rPr>
              <a:t> quark pair decay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 smtClean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+mj-lt"/>
              </a:rPr>
              <a:t>Motivation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+mj-lt"/>
              </a:rPr>
              <a:t>With resolved hypothesis we measure the top pair cross section up to ~500GeV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+mj-lt"/>
              </a:rPr>
              <a:t>There is an interesting discrepancy with theory (</a:t>
            </a:r>
            <a:r>
              <a:rPr lang="en-US" sz="1600" dirty="0" err="1" smtClean="0">
                <a:latin typeface="+mj-lt"/>
              </a:rPr>
              <a:t>p</a:t>
            </a:r>
            <a:r>
              <a:rPr lang="en-US" sz="1600" baseline="-25000" dirty="0" err="1" smtClean="0">
                <a:latin typeface="+mj-lt"/>
              </a:rPr>
              <a:t>T</a:t>
            </a:r>
            <a:r>
              <a:rPr lang="en-US" sz="1600" dirty="0" smtClean="0">
                <a:latin typeface="+mj-lt"/>
              </a:rPr>
              <a:t> slope)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+mj-lt"/>
              </a:rPr>
              <a:t>In order to see what happens in bigger </a:t>
            </a:r>
            <a:r>
              <a:rPr lang="en-US" sz="1600" dirty="0" err="1" smtClean="0">
                <a:latin typeface="+mj-lt"/>
              </a:rPr>
              <a:t>p</a:t>
            </a:r>
            <a:r>
              <a:rPr lang="en-US" sz="1600" baseline="-25000" dirty="0" err="1" smtClean="0">
                <a:latin typeface="+mj-lt"/>
              </a:rPr>
              <a:t>T</a:t>
            </a:r>
            <a:r>
              <a:rPr lang="en-US" sz="1600" dirty="0" smtClean="0">
                <a:latin typeface="+mj-lt"/>
              </a:rPr>
              <a:t> ‘s </a:t>
            </a:r>
            <a:r>
              <a:rPr lang="en-US" sz="1600" dirty="0" smtClean="0">
                <a:latin typeface="+mj-lt"/>
                <a:sym typeface="Wingdings" panose="05000000000000000000" pitchFamily="2" charset="2"/>
              </a:rPr>
              <a:t> boosted </a:t>
            </a:r>
            <a:endParaRPr lang="en-US" sz="1600" dirty="0" smtClean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</a:rPr>
              <a:t>Why Boosted jets?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</a:rPr>
              <a:t>Single “fat” jet: No combinatorial background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</a:rPr>
              <a:t>At high top </a:t>
            </a:r>
            <a:r>
              <a:rPr lang="en-US" sz="1600" dirty="0" err="1">
                <a:latin typeface="+mj-lt"/>
              </a:rPr>
              <a:t>p</a:t>
            </a:r>
            <a:r>
              <a:rPr lang="en-US" sz="1600" baseline="-25000" dirty="0" err="1">
                <a:latin typeface="+mj-lt"/>
              </a:rPr>
              <a:t>T</a:t>
            </a:r>
            <a:r>
              <a:rPr lang="en-US" sz="1600" dirty="0">
                <a:latin typeface="+mj-lt"/>
              </a:rPr>
              <a:t> the hadronic decay is easier to reconstruct than the </a:t>
            </a:r>
            <a:r>
              <a:rPr lang="en-US" sz="1600" dirty="0" err="1" smtClean="0">
                <a:latin typeface="+mj-lt"/>
              </a:rPr>
              <a:t>leptonic</a:t>
            </a:r>
            <a:endParaRPr lang="en-US" sz="1600" dirty="0">
              <a:latin typeface="+mj-lt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>
              <a:latin typeface="+mj-lt"/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  <a:sym typeface="Wingdings" panose="05000000000000000000" pitchFamily="2" charset="2"/>
              </a:rPr>
              <a:t>In order to identify boosted jets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  <a:sym typeface="Wingdings" panose="05000000000000000000" pitchFamily="2" charset="2"/>
              </a:rPr>
              <a:t>Use of sophisticated reconstruction techniques to identify the substructure within the jet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latin typeface="+mj-lt"/>
                <a:sym typeface="Wingdings" panose="05000000000000000000" pitchFamily="2" charset="2"/>
              </a:rPr>
              <a:t>SoftDrop</a:t>
            </a:r>
            <a:r>
              <a:rPr lang="en-US" sz="1600" dirty="0">
                <a:latin typeface="+mj-lt"/>
                <a:sym typeface="Wingdings" panose="05000000000000000000" pitchFamily="2" charset="2"/>
              </a:rPr>
              <a:t> technique to eliminate soft contributions </a:t>
            </a:r>
            <a:endParaRPr lang="en-US" sz="16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latin typeface="+mj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8070" y="4632475"/>
            <a:ext cx="3234547" cy="1329461"/>
          </a:xfrm>
          <a:prstGeom prst="rect">
            <a:avLst/>
          </a:prstGeom>
        </p:spPr>
      </p:pic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9524" y="1063659"/>
            <a:ext cx="3414475" cy="3274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9530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381" y="142840"/>
            <a:ext cx="7543800" cy="422969"/>
          </a:xfrm>
        </p:spPr>
        <p:txBody>
          <a:bodyPr>
            <a:normAutofit/>
          </a:bodyPr>
          <a:lstStyle/>
          <a:p>
            <a:pPr algn="ctr"/>
            <a:r>
              <a:rPr lang="en-US" sz="2500" dirty="0"/>
              <a:t>Compact Muon Solenoid Experiment</a:t>
            </a:r>
            <a:endParaRPr lang="en-GB" sz="25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972" y="30475"/>
            <a:ext cx="647700" cy="647700"/>
          </a:xfrm>
        </p:spPr>
      </p:pic>
      <p:cxnSp>
        <p:nvCxnSpPr>
          <p:cNvPr id="5" name="Straight Connector 4"/>
          <p:cNvCxnSpPr/>
          <p:nvPr/>
        </p:nvCxnSpPr>
        <p:spPr>
          <a:xfrm>
            <a:off x="0" y="716886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752243"/>
            <a:ext cx="91440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0" y="30475"/>
            <a:ext cx="647700" cy="647700"/>
          </a:xfrm>
          <a:prstGeom prst="rect">
            <a:avLst/>
          </a:prstGeom>
        </p:spPr>
      </p:pic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6</a:t>
            </a:fld>
            <a:endParaRPr lang="en-GB"/>
          </a:p>
        </p:txBody>
      </p:sp>
      <p:sp>
        <p:nvSpPr>
          <p:cNvPr id="3" name="TextBox 2"/>
          <p:cNvSpPr txBox="1"/>
          <p:nvPr/>
        </p:nvSpPr>
        <p:spPr>
          <a:xfrm>
            <a:off x="43890" y="914400"/>
            <a:ext cx="90427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CMS is a general purpose detector and its goal is to investigate a wide range of physics</a:t>
            </a:r>
            <a:endParaRPr lang="en-GB" dirty="0">
              <a:latin typeface="+mj-lt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46" y="1283732"/>
            <a:ext cx="7637069" cy="4728352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</p:spTree>
    <p:extLst>
      <p:ext uri="{BB962C8B-B14F-4D97-AF65-F5344CB8AC3E}">
        <p14:creationId xmlns:p14="http://schemas.microsoft.com/office/powerpoint/2010/main" val="1005258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381" y="142840"/>
            <a:ext cx="7543800" cy="422969"/>
          </a:xfrm>
        </p:spPr>
        <p:txBody>
          <a:bodyPr>
            <a:normAutofit/>
          </a:bodyPr>
          <a:lstStyle/>
          <a:p>
            <a:pPr algn="ctr"/>
            <a:r>
              <a:rPr lang="en-US" sz="2500" dirty="0"/>
              <a:t>Analysis Overview</a:t>
            </a:r>
            <a:endParaRPr lang="en-GB" sz="25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972" y="30475"/>
            <a:ext cx="647700" cy="647700"/>
          </a:xfrm>
        </p:spPr>
      </p:pic>
      <p:cxnSp>
        <p:nvCxnSpPr>
          <p:cNvPr id="5" name="Straight Connector 4"/>
          <p:cNvCxnSpPr/>
          <p:nvPr/>
        </p:nvCxnSpPr>
        <p:spPr>
          <a:xfrm>
            <a:off x="0" y="716886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752243"/>
            <a:ext cx="91440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0" y="30475"/>
            <a:ext cx="647700" cy="647700"/>
          </a:xfrm>
          <a:prstGeom prst="rect">
            <a:avLst/>
          </a:prstGeom>
        </p:spPr>
      </p:pic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7</a:t>
            </a:fld>
            <a:endParaRPr lang="en-GB"/>
          </a:p>
        </p:txBody>
      </p:sp>
      <p:sp>
        <p:nvSpPr>
          <p:cNvPr id="14" name="TextBox 13"/>
          <p:cNvSpPr txBox="1"/>
          <p:nvPr/>
        </p:nvSpPr>
        <p:spPr>
          <a:xfrm>
            <a:off x="1" y="943660"/>
            <a:ext cx="6049669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</a:rPr>
              <a:t>2016 dataset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</a:rPr>
              <a:t>Very well understood (calibrations, scale factors, </a:t>
            </a:r>
            <a:r>
              <a:rPr lang="en-US" sz="1600" dirty="0" err="1">
                <a:latin typeface="+mj-lt"/>
              </a:rPr>
              <a:t>etc</a:t>
            </a:r>
            <a:r>
              <a:rPr lang="en-US" sz="1600" dirty="0">
                <a:latin typeface="+mj-lt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</a:rPr>
              <a:t>Trigger: two AK8 jets at HLT and b tagging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</a:rPr>
              <a:t>Selection: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</a:rPr>
              <a:t>two AK8 jets with </a:t>
            </a:r>
            <a:r>
              <a:rPr lang="en-US" sz="1600" dirty="0" err="1">
                <a:latin typeface="+mj-lt"/>
              </a:rPr>
              <a:t>p</a:t>
            </a:r>
            <a:r>
              <a:rPr lang="en-US" sz="1600" baseline="-25000" dirty="0" err="1">
                <a:latin typeface="+mj-lt"/>
              </a:rPr>
              <a:t>T</a:t>
            </a:r>
            <a:r>
              <a:rPr lang="en-US" sz="1600" dirty="0">
                <a:latin typeface="+mj-lt"/>
              </a:rPr>
              <a:t> &gt; 400 GeV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</a:rPr>
              <a:t>tag a </a:t>
            </a:r>
            <a:r>
              <a:rPr lang="en-US" sz="1600" dirty="0" err="1">
                <a:latin typeface="+mj-lt"/>
              </a:rPr>
              <a:t>ttbar</a:t>
            </a:r>
            <a:r>
              <a:rPr lang="en-US" sz="1600" dirty="0">
                <a:latin typeface="+mj-lt"/>
              </a:rPr>
              <a:t> event with MVA that uses the jet substructure variables as inputs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</a:rPr>
              <a:t>categories based on </a:t>
            </a:r>
            <a:r>
              <a:rPr lang="en-US" sz="1600" dirty="0" err="1">
                <a:latin typeface="+mj-lt"/>
              </a:rPr>
              <a:t>subjet</a:t>
            </a:r>
            <a:r>
              <a:rPr lang="en-US" sz="1600" dirty="0">
                <a:latin typeface="+mj-lt"/>
              </a:rPr>
              <a:t> b-tagging: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</a:rPr>
              <a:t>0-btag: control region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</a:rPr>
              <a:t>2-btag: signal region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</a:rPr>
              <a:t>Background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</a:rPr>
              <a:t>QCD dominant: taken from data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</a:rPr>
              <a:t>Single Top, W/Z +jets are negligible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</a:rPr>
              <a:t>Deliverables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</a:rPr>
              <a:t>Differential cross sections </a:t>
            </a:r>
            <a:r>
              <a:rPr lang="en-US" sz="1600" dirty="0" smtClean="0">
                <a:latin typeface="+mj-lt"/>
              </a:rPr>
              <a:t>in </a:t>
            </a:r>
            <a:r>
              <a:rPr lang="en-US" sz="1600" dirty="0" err="1" smtClean="0">
                <a:latin typeface="+mj-lt"/>
              </a:rPr>
              <a:t>parton</a:t>
            </a:r>
            <a:r>
              <a:rPr lang="en-US" sz="1600" dirty="0" smtClean="0">
                <a:latin typeface="+mj-lt"/>
              </a:rPr>
              <a:t> level</a:t>
            </a:r>
            <a:endParaRPr lang="en-US" sz="1600" dirty="0">
              <a:latin typeface="+mj-lt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</a:rPr>
              <a:t>Two observables: top </a:t>
            </a:r>
            <a:r>
              <a:rPr lang="en-US" sz="1600" dirty="0" err="1">
                <a:latin typeface="+mj-lt"/>
              </a:rPr>
              <a:t>p</a:t>
            </a:r>
            <a:r>
              <a:rPr lang="en-US" sz="1600" baseline="-25000" dirty="0" err="1">
                <a:latin typeface="+mj-lt"/>
              </a:rPr>
              <a:t>T</a:t>
            </a:r>
            <a:r>
              <a:rPr lang="en-US" sz="1600" baseline="-25000" dirty="0">
                <a:latin typeface="+mj-lt"/>
              </a:rPr>
              <a:t> </a:t>
            </a:r>
            <a:r>
              <a:rPr lang="en-US" sz="1600" dirty="0">
                <a:latin typeface="+mj-lt"/>
              </a:rPr>
              <a:t>, ttbar system mass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sz="1600" dirty="0">
              <a:latin typeface="+mj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0520" y="1324052"/>
            <a:ext cx="2796151" cy="3606394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</p:spTree>
    <p:extLst>
      <p:ext uri="{BB962C8B-B14F-4D97-AF65-F5344CB8AC3E}">
        <p14:creationId xmlns:p14="http://schemas.microsoft.com/office/powerpoint/2010/main" val="30830438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381" y="142840"/>
            <a:ext cx="7543800" cy="422969"/>
          </a:xfrm>
        </p:spPr>
        <p:txBody>
          <a:bodyPr>
            <a:normAutofit/>
          </a:bodyPr>
          <a:lstStyle/>
          <a:p>
            <a:pPr algn="ctr"/>
            <a:r>
              <a:rPr lang="en-US" sz="2500" dirty="0"/>
              <a:t>Trigger</a:t>
            </a:r>
            <a:endParaRPr lang="en-GB" sz="25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972" y="30475"/>
            <a:ext cx="647700" cy="647700"/>
          </a:xfrm>
        </p:spPr>
      </p:pic>
      <p:cxnSp>
        <p:nvCxnSpPr>
          <p:cNvPr id="5" name="Straight Connector 4"/>
          <p:cNvCxnSpPr/>
          <p:nvPr/>
        </p:nvCxnSpPr>
        <p:spPr>
          <a:xfrm>
            <a:off x="0" y="716886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752243"/>
            <a:ext cx="91440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0" y="30475"/>
            <a:ext cx="647700" cy="647700"/>
          </a:xfrm>
          <a:prstGeom prst="rect">
            <a:avLst/>
          </a:prstGeom>
        </p:spPr>
      </p:pic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8</a:t>
            </a:fld>
            <a:endParaRPr lang="en-GB"/>
          </a:p>
        </p:txBody>
      </p:sp>
      <p:sp>
        <p:nvSpPr>
          <p:cNvPr id="4" name="TextBox 3"/>
          <p:cNvSpPr txBox="1"/>
          <p:nvPr/>
        </p:nvSpPr>
        <p:spPr>
          <a:xfrm>
            <a:off x="43890" y="813917"/>
            <a:ext cx="9042782" cy="263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latin typeface="+mj-lt"/>
              </a:rPr>
              <a:t>Level 1 Trigger: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a-DK" sz="1500" dirty="0">
                <a:latin typeface="+mj-lt"/>
              </a:rPr>
              <a:t>L1 SingleJet180 OR L1 SingleJet200</a:t>
            </a:r>
            <a:endParaRPr lang="en-US" sz="15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latin typeface="+mj-lt"/>
              </a:rPr>
              <a:t>High Level Trigger: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500" u="sng" dirty="0">
                <a:latin typeface="+mj-lt"/>
              </a:rPr>
              <a:t>Signal path</a:t>
            </a:r>
            <a:r>
              <a:rPr lang="en-US" sz="1500" dirty="0">
                <a:latin typeface="+mj-lt"/>
              </a:rPr>
              <a:t>: HLT_AK8DiPFJet280_200_TrimMass30_BTagCSV p20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500" dirty="0">
                <a:latin typeface="+mj-lt"/>
              </a:rPr>
              <a:t>Aims to capture the decay products of boosted top pair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500" dirty="0">
                <a:latin typeface="+mj-lt"/>
              </a:rPr>
              <a:t>p</a:t>
            </a:r>
            <a:r>
              <a:rPr lang="en-US" sz="1500" baseline="-25000" dirty="0">
                <a:latin typeface="+mj-lt"/>
              </a:rPr>
              <a:t>T,1</a:t>
            </a:r>
            <a:r>
              <a:rPr lang="en-US" sz="1500" dirty="0">
                <a:latin typeface="+mj-lt"/>
              </a:rPr>
              <a:t> &gt; 280 GeV and p</a:t>
            </a:r>
            <a:r>
              <a:rPr lang="en-US" sz="1500" baseline="-25000" dirty="0">
                <a:latin typeface="+mj-lt"/>
              </a:rPr>
              <a:t>T,2</a:t>
            </a:r>
            <a:r>
              <a:rPr lang="en-US" sz="1500" dirty="0">
                <a:latin typeface="+mj-lt"/>
              </a:rPr>
              <a:t> &gt; 200 GeV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500" dirty="0">
                <a:latin typeface="+mj-lt"/>
              </a:rPr>
              <a:t>Jet mass &gt; 30 GeV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500" dirty="0">
                <a:latin typeface="+mj-lt"/>
              </a:rPr>
              <a:t>At least  one of the 2 jets should be b-tagged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500" dirty="0">
                <a:latin typeface="+mj-lt"/>
              </a:rPr>
              <a:t>Efficiency measured </a:t>
            </a:r>
            <a:r>
              <a:rPr lang="en-US" sz="1500" dirty="0" err="1">
                <a:latin typeface="+mj-lt"/>
              </a:rPr>
              <a:t>wrt</a:t>
            </a:r>
            <a:r>
              <a:rPr lang="en-US" sz="1500" dirty="0">
                <a:latin typeface="+mj-lt"/>
              </a:rPr>
              <a:t> orthogonal muon trigger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500" u="sng" dirty="0">
                <a:latin typeface="+mj-lt"/>
              </a:rPr>
              <a:t>Control path</a:t>
            </a:r>
            <a:r>
              <a:rPr lang="en-US" sz="1500" dirty="0">
                <a:latin typeface="+mj-lt"/>
              </a:rPr>
              <a:t>: HLT_AK8DiPFJet280_200_TrimMass30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500" dirty="0">
                <a:latin typeface="+mj-lt"/>
              </a:rPr>
              <a:t>Same kinematics, no HLT b-tagging</a:t>
            </a:r>
            <a:endParaRPr lang="en-GB" sz="1500" dirty="0">
              <a:latin typeface="+mj-lt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0008" y="3431168"/>
            <a:ext cx="4472940" cy="2910840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 flipH="1" flipV="1">
            <a:off x="3116274" y="3579622"/>
            <a:ext cx="14630" cy="2360317"/>
          </a:xfrm>
          <a:prstGeom prst="line">
            <a:avLst/>
          </a:prstGeom>
          <a:ln w="28575" cmpd="sng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145534" y="4045306"/>
            <a:ext cx="12728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C00000"/>
                </a:solidFill>
              </a:rPr>
              <a:t>Analysis Region</a:t>
            </a:r>
            <a:endParaRPr lang="en-GB" sz="1200" b="1" dirty="0">
              <a:solidFill>
                <a:srgbClr val="C00000"/>
              </a:solidFill>
            </a:endParaRPr>
          </a:p>
        </p:txBody>
      </p:sp>
      <p:sp>
        <p:nvSpPr>
          <p:cNvPr id="18" name="Right Arrow 17"/>
          <p:cNvSpPr/>
          <p:nvPr/>
        </p:nvSpPr>
        <p:spPr>
          <a:xfrm>
            <a:off x="3284522" y="4322305"/>
            <a:ext cx="672999" cy="145129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extBox 18"/>
          <p:cNvSpPr txBox="1"/>
          <p:nvPr/>
        </p:nvSpPr>
        <p:spPr>
          <a:xfrm>
            <a:off x="6630923" y="4322305"/>
            <a:ext cx="182880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/>
              <a:t>Trigger Efficiency vs </a:t>
            </a:r>
            <a:r>
              <a:rPr lang="en-US" sz="1300" dirty="0" err="1"/>
              <a:t>Subleading</a:t>
            </a:r>
            <a:r>
              <a:rPr lang="en-US" sz="1300" dirty="0"/>
              <a:t> jet </a:t>
            </a:r>
            <a:r>
              <a:rPr lang="en-US" sz="1300" dirty="0" err="1"/>
              <a:t>p</a:t>
            </a:r>
            <a:r>
              <a:rPr lang="en-US" sz="1300" baseline="-25000" dirty="0" err="1"/>
              <a:t>T</a:t>
            </a:r>
            <a:r>
              <a:rPr lang="en-US" sz="1300" dirty="0"/>
              <a:t> (GeV)</a:t>
            </a:r>
            <a:endParaRPr lang="en-GB" sz="130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</p:spTree>
    <p:extLst>
      <p:ext uri="{BB962C8B-B14F-4D97-AF65-F5344CB8AC3E}">
        <p14:creationId xmlns:p14="http://schemas.microsoft.com/office/powerpoint/2010/main" val="37931042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381" y="142840"/>
            <a:ext cx="7543800" cy="422969"/>
          </a:xfrm>
        </p:spPr>
        <p:txBody>
          <a:bodyPr>
            <a:normAutofit/>
          </a:bodyPr>
          <a:lstStyle/>
          <a:p>
            <a:pPr algn="ctr"/>
            <a:r>
              <a:rPr lang="en-US" sz="2500" dirty="0"/>
              <a:t>Multivariate Discriminant Analysis(variables)</a:t>
            </a:r>
            <a:endParaRPr lang="en-GB" sz="25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972" y="30475"/>
            <a:ext cx="647700" cy="647700"/>
          </a:xfrm>
        </p:spPr>
      </p:pic>
      <p:cxnSp>
        <p:nvCxnSpPr>
          <p:cNvPr id="5" name="Straight Connector 4"/>
          <p:cNvCxnSpPr/>
          <p:nvPr/>
        </p:nvCxnSpPr>
        <p:spPr>
          <a:xfrm>
            <a:off x="0" y="716886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752243"/>
            <a:ext cx="91440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0" y="30475"/>
            <a:ext cx="647700" cy="647700"/>
          </a:xfrm>
          <a:prstGeom prst="rect">
            <a:avLst/>
          </a:prstGeom>
        </p:spPr>
      </p:pic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9</a:t>
            </a:fld>
            <a:endParaRPr lang="en-GB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658" y="829252"/>
            <a:ext cx="8667750" cy="45624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793381" y="5552237"/>
                <a:ext cx="75438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latin typeface="+mj-lt"/>
                  </a:rPr>
                  <a:t>Discriminating variables used for separation of the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𝑡</m:t>
                    </m:r>
                    <m:acc>
                      <m:accPr>
                        <m:chr m:val="̅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acc>
                  </m:oMath>
                </a14:m>
                <a:r>
                  <a:rPr lang="en-GB" sz="1600" dirty="0">
                    <a:latin typeface="+mj-lt"/>
                  </a:rPr>
                  <a:t> from the QCD events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381" y="5552237"/>
                <a:ext cx="7543800" cy="338554"/>
              </a:xfrm>
              <a:prstGeom prst="rect">
                <a:avLst/>
              </a:prstGeom>
              <a:blipFill>
                <a:blip r:embed="rId5"/>
                <a:stretch>
                  <a:fillRect l="-404" t="-5455" b="-2363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</p:spTree>
    <p:extLst>
      <p:ext uri="{BB962C8B-B14F-4D97-AF65-F5344CB8AC3E}">
        <p14:creationId xmlns:p14="http://schemas.microsoft.com/office/powerpoint/2010/main" val="1416861075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2679</TotalTime>
  <Words>1033</Words>
  <Application>Microsoft Office PowerPoint</Application>
  <PresentationFormat>On-screen Show (4:3)</PresentationFormat>
  <Paragraphs>261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1" baseType="lpstr">
      <vt:lpstr>Arial</vt:lpstr>
      <vt:lpstr>Calibri</vt:lpstr>
      <vt:lpstr>Calibri Light</vt:lpstr>
      <vt:lpstr>Cambria Math</vt:lpstr>
      <vt:lpstr>Wingdings</vt:lpstr>
      <vt:lpstr>Retrospect</vt:lpstr>
      <vt:lpstr>Measurement of the top-anti-top differential production cross section in the all-hadronic ﬁnal state using the 2016 proton-proton collision data at sqrt(s) = 13 TeV</vt:lpstr>
      <vt:lpstr>Contents</vt:lpstr>
      <vt:lpstr>Top Quark</vt:lpstr>
      <vt:lpstr>Top AntiTop system decay</vt:lpstr>
      <vt:lpstr>Boosted Jets</vt:lpstr>
      <vt:lpstr>Compact Muon Solenoid Experiment</vt:lpstr>
      <vt:lpstr>Analysis Overview</vt:lpstr>
      <vt:lpstr>Trigger</vt:lpstr>
      <vt:lpstr>Multivariate Discriminant Analysis(variables)</vt:lpstr>
      <vt:lpstr>Multivariate Discriminant Analysis (training)</vt:lpstr>
      <vt:lpstr>Selection</vt:lpstr>
      <vt:lpstr>Analysis Regions</vt:lpstr>
      <vt:lpstr>Data vs MC: Top jet Kinematics</vt:lpstr>
      <vt:lpstr>Data vs MC: Substructure Properties</vt:lpstr>
      <vt:lpstr>Signal Extraction</vt:lpstr>
      <vt:lpstr>Fit in the SRA  Region</vt:lpstr>
      <vt:lpstr>Particle and Parton Levels</vt:lpstr>
      <vt:lpstr>Extrapolation factors for particle &amp; parton levels</vt:lpstr>
      <vt:lpstr>Migration Matrices</vt:lpstr>
      <vt:lpstr>Uncertainties</vt:lpstr>
      <vt:lpstr>Uncertainties</vt:lpstr>
      <vt:lpstr>Results for Parton Measurement (top pT , mtt)</vt:lpstr>
      <vt:lpstr>Overview</vt:lpstr>
      <vt:lpstr>Thank you for your attention!</vt:lpstr>
      <vt:lpstr>BACKUP SLIDES</vt:lpstr>
      <vt:lpstr>MVA training: Correlation Matrices</vt:lpstr>
      <vt:lpstr>Data vs MC: Subjet Properties</vt:lpstr>
      <vt:lpstr>Data vs MC: ttbar Kinematics</vt:lpstr>
      <vt:lpstr>Particle Level Selection</vt:lpstr>
      <vt:lpstr>Migration Matrices</vt:lpstr>
      <vt:lpstr>Results for Fiducial Measurement (top pT , mtt)</vt:lpstr>
      <vt:lpstr>Results for Particle Measurement (top pT , mtt)</vt:lpstr>
      <vt:lpstr>Fiducial Results for ηt , pT,tt, ytt </vt:lpstr>
      <vt:lpstr>Parton Results for ηt , pT,tt, ytt </vt:lpstr>
      <vt:lpstr>Particle Results for ηt , pT,tt, ytt </vt:lpstr>
    </vt:vector>
  </TitlesOfParts>
  <Company>CERN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Georgios Bakas</dc:creator>
  <cp:lastModifiedBy>Georgios Bakas</cp:lastModifiedBy>
  <cp:revision>387</cp:revision>
  <dcterms:created xsi:type="dcterms:W3CDTF">2019-03-29T10:05:51Z</dcterms:created>
  <dcterms:modified xsi:type="dcterms:W3CDTF">2019-04-15T08:37:01Z</dcterms:modified>
</cp:coreProperties>
</file>